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64" r:id="rId4"/>
    <p:sldId id="320" r:id="rId5"/>
    <p:sldId id="322" r:id="rId6"/>
    <p:sldId id="274" r:id="rId7"/>
    <p:sldId id="273" r:id="rId8"/>
    <p:sldId id="275" r:id="rId9"/>
    <p:sldId id="279" r:id="rId10"/>
    <p:sldId id="284" r:id="rId11"/>
    <p:sldId id="323" r:id="rId12"/>
    <p:sldId id="271" r:id="rId13"/>
    <p:sldId id="260" r:id="rId14"/>
    <p:sldId id="324" r:id="rId15"/>
    <p:sldId id="325" r:id="rId16"/>
    <p:sldId id="326" r:id="rId17"/>
    <p:sldId id="327" r:id="rId18"/>
    <p:sldId id="328" r:id="rId19"/>
    <p:sldId id="32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46" autoAdjust="0"/>
  </p:normalViewPr>
  <p:slideViewPr>
    <p:cSldViewPr>
      <p:cViewPr varScale="1">
        <p:scale>
          <a:sx n="91" d="100"/>
          <a:sy n="91" d="100"/>
        </p:scale>
        <p:origin x="119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FE3B-7465-4586-A43F-879451E8927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E950-134C-48A8-9B9D-A308B842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E950-134C-48A8-9B9D-A308B8422A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E950-134C-48A8-9B9D-A308B8422A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E950-134C-48A8-9B9D-A308B8422A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E950-134C-48A8-9B9D-A308B8422A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E950-134C-48A8-9B9D-A308B8422A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E950-134C-48A8-9B9D-A308B8422A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52550"/>
            <a:ext cx="82296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9381"/>
            <a:ext cx="82296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6320"/>
            <a:ext cx="82296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43150"/>
            <a:ext cx="82296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2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8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1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5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34086"/>
            <a:ext cx="2590800" cy="457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4552950"/>
            <a:ext cx="82296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B8B9-4C04-4DDF-9AFD-B2E02D82F3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22" y="4778662"/>
            <a:ext cx="1865801" cy="2469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4702248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9" y="1428750"/>
            <a:ext cx="4527311" cy="1509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28750"/>
            <a:ext cx="4527311" cy="1509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27" y="2800350"/>
            <a:ext cx="5030346" cy="5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7DF8-D67D-46FD-93C6-FC83A7F7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This Year: Post-Construction Runoff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FC71-19B4-49A2-8D33-F58D53E7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410200" cy="3394472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+mj-lt"/>
              </a:rPr>
              <a:t>Update bylaws/rules and regulations to include:</a:t>
            </a:r>
          </a:p>
          <a:p>
            <a:pPr lvl="1"/>
            <a:r>
              <a:rPr lang="en-US" sz="1900" dirty="0">
                <a:latin typeface="+mn-lt"/>
              </a:rPr>
              <a:t>Requirements for Low-Impact Development (LID) practices</a:t>
            </a:r>
          </a:p>
          <a:p>
            <a:pPr lvl="1"/>
            <a:r>
              <a:rPr lang="en-US" sz="1900" dirty="0">
                <a:latin typeface="+mn-lt"/>
              </a:rPr>
              <a:t>Pollutant removal requirements for stormwater treatment BMPs</a:t>
            </a:r>
          </a:p>
          <a:p>
            <a:pPr lvl="1"/>
            <a:r>
              <a:rPr lang="en-US" sz="1900" dirty="0">
                <a:latin typeface="+mn-lt"/>
              </a:rPr>
              <a:t>Requirements for long-term operation and maintenance of stormwater BMPs</a:t>
            </a:r>
          </a:p>
          <a:p>
            <a:pPr lvl="1"/>
            <a:r>
              <a:rPr lang="en-US" sz="1900" dirty="0">
                <a:latin typeface="+mn-lt"/>
              </a:rPr>
              <a:t>Requirements for the submission of as-built plans</a:t>
            </a:r>
            <a:endParaRPr lang="en-US" sz="2000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2CF855-AEF2-43F3-8F30-A41D73C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40" y="1197180"/>
            <a:ext cx="2620960" cy="196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4407C-4A27-47DA-A6C7-248AC293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06986"/>
            <a:ext cx="2814358" cy="741164"/>
          </a:xfrm>
          <a:prstGeom prst="rect">
            <a:avLst/>
          </a:prstGeom>
          <a:noFill/>
          <a:ln w="9525">
            <a:solidFill>
              <a:srgbClr val="2CA0C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>
                <a:srgbClr val="808080"/>
              </a:buClr>
              <a:buSzPct val="100000"/>
              <a:buFontTx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effectLst/>
                <a:latin typeface="+mj-lt"/>
              </a:rPr>
              <a:t>1-Acre Threshold;</a:t>
            </a:r>
          </a:p>
          <a:p>
            <a:pPr marL="0" indent="0" algn="ctr" eaLnBrk="1" hangingPunct="1">
              <a:spcBef>
                <a:spcPts val="0"/>
              </a:spcBef>
              <a:buClr>
                <a:srgbClr val="808080"/>
              </a:buClr>
              <a:buSzPct val="100000"/>
              <a:buFontTx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</a:rPr>
              <a:t>Includes Subdivisions</a:t>
            </a:r>
            <a:endParaRPr lang="en-US" sz="2000" b="1" kern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7" y="1439922"/>
            <a:ext cx="3395483" cy="1131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17" y="1426716"/>
            <a:ext cx="3395483" cy="1131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08" y="415320"/>
            <a:ext cx="33718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5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6FD4905-C247-4E9B-A2AB-2E838F1B1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8" y="2580315"/>
            <a:ext cx="335224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473" y="1668719"/>
            <a:ext cx="4495800" cy="135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973" y="2591402"/>
            <a:ext cx="7162800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westonandsampson.com</a:t>
            </a:r>
          </a:p>
        </p:txBody>
      </p:sp>
    </p:spTree>
    <p:extLst>
      <p:ext uri="{BB962C8B-B14F-4D97-AF65-F5344CB8AC3E}">
        <p14:creationId xmlns:p14="http://schemas.microsoft.com/office/powerpoint/2010/main" val="38460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58270-2A90-4AFA-B73D-5558EDFE7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APPENDIX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C3514D-02DC-46B5-8C6F-DD8046D10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39D-9DC6-4F6F-8A20-3DA58240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Planning Board Rules and Regulations: Updated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178C-546B-4FB1-A8C8-1AC9C58E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§465-12. Site Plan Requirements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CDE94-952C-4376-B4F0-ECA465BA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1150"/>
            <a:ext cx="59817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1770-2E1F-4DEF-8F35-630EAE77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Planning Board Rules and Regulations: Updated Sections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C0FC-3664-4CB3-B5AD-F55B8811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§465-13. Site Plan Performance and Design Standards (Subsection E, Drainage)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52FD7-59EB-43EB-8233-948DB46A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4950"/>
            <a:ext cx="4611529" cy="28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1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BCAC-F413-4EC5-A6D8-FFD4C095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Planning Board Rules and Regulations: Updated Sections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1709-B1BB-4DE9-B08A-DD145B3BF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§465-13. Site Plan Performance and Design Standards (Subsection M, Stormwater Runoff)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E12EF-D652-495D-A841-84BFDDD6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43049"/>
            <a:ext cx="3886250" cy="3394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1B5BE-EB1A-4185-95F2-16D856E8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45445"/>
            <a:ext cx="3476888" cy="1840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273CF5-02DB-44A2-85B9-E413624627CF}"/>
              </a:ext>
            </a:extLst>
          </p:cNvPr>
          <p:cNvSpPr/>
          <p:nvPr/>
        </p:nvSpPr>
        <p:spPr>
          <a:xfrm>
            <a:off x="4191000" y="4476750"/>
            <a:ext cx="4572000" cy="563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0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7020-E26B-4DA0-B83F-9EF82E1B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Planning Board Rules and Regulations: Updated Sections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3996-A5FB-4D65-9556-6AF3D0FA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§465-13. Site Plan Performance and Design Standards (Subsection M, Stormwater Runoff </a:t>
            </a:r>
            <a:r>
              <a:rPr lang="en-US" sz="1400" dirty="0" err="1"/>
              <a:t>cnt</a:t>
            </a:r>
            <a:r>
              <a:rPr lang="en-US" sz="1400" dirty="0"/>
              <a:t>.)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618F-5440-437E-A621-FC82A6FF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1150"/>
            <a:ext cx="4038600" cy="2934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56809-95B1-4C7A-BBEA-98F63DAF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1149"/>
            <a:ext cx="3857024" cy="29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0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6C-3129-43A6-8EA2-148AB738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Subdivision Rules and Regulations: Updated Sections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A49F70-9367-409D-B995-1CFB9E5D1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/>
              <a:t>Article IX, Design and Construction Standards, §465-36. Drainage, Subsection E.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F1350-6AEC-4EB4-9EBA-66F1D9158C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Article X, Required Improvements for Approved Subdivision, §465-42. Duty of subdivider; specific improvements required, Subsection L.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F7210-4162-48EB-BB88-DD82A4DF5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94871"/>
            <a:ext cx="3886200" cy="62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8AEFF-CA5B-4C85-A5C9-67F3E7B62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38" y="2114550"/>
            <a:ext cx="3709988" cy="6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4862" y="23572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MS4 Compliance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6F68E49-241F-452D-AE40-0436FAD1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012" y="3368888"/>
            <a:ext cx="5486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70C0"/>
                </a:solidFill>
              </a:rPr>
              <a:t>Town of Salisbury, MA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</a:rPr>
              <a:t>June 10, 2020</a:t>
            </a:r>
          </a:p>
          <a:p>
            <a:pPr algn="ctr" eaLnBrk="1" hangingPunct="1"/>
            <a:endParaRPr lang="en-US" altLang="en-US" sz="2000" b="1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E65D48D-E934-4A95-9C38-53F4434D4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92" y="1352550"/>
            <a:ext cx="335224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9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6953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effectLst/>
                <a:latin typeface="+mj-lt"/>
              </a:rPr>
              <a:t>What is an MS4?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57300" y="971550"/>
            <a:ext cx="6629400" cy="1200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Clr>
                <a:srgbClr val="808080"/>
              </a:buClr>
              <a:buSzPct val="100000"/>
              <a:buNone/>
              <a:defRPr/>
            </a:pPr>
            <a:r>
              <a:rPr lang="en-US" b="1" u="sng" dirty="0">
                <a:latin typeface="+mj-lt"/>
              </a:rPr>
              <a:t>Municipal Separate Storm Sewer System (MS4)</a:t>
            </a:r>
            <a:r>
              <a:rPr lang="en-US" dirty="0">
                <a:latin typeface="+mj-lt"/>
              </a:rPr>
              <a:t> All man-made stormwater collection and conveyance  infrastructure owned by a municipality.  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5531644" y="2368153"/>
            <a:ext cx="166925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35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3200400" y="2355453"/>
            <a:ext cx="3124200" cy="2045175"/>
          </a:xfrm>
          <a:prstGeom prst="rect">
            <a:avLst/>
          </a:prstGeom>
          <a:noFill/>
          <a:ln w="9525">
            <a:solidFill>
              <a:srgbClr val="2CA0C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Drain Pipes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Drain Manholes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Catch basins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Outfalls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Culverts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Man-made Channels / Swales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Infiltration / Detention / Retention Basins</a:t>
            </a:r>
          </a:p>
          <a:p>
            <a:pPr marL="0" lvl="3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350" dirty="0">
                <a:solidFill>
                  <a:srgbClr val="0070C0"/>
                </a:solidFill>
              </a:rPr>
              <a:t>Treatment structures </a:t>
            </a:r>
          </a:p>
        </p:txBody>
      </p:sp>
    </p:spTree>
    <p:extLst>
      <p:ext uri="{BB962C8B-B14F-4D97-AF65-F5344CB8AC3E}">
        <p14:creationId xmlns:p14="http://schemas.microsoft.com/office/powerpoint/2010/main" val="285247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3592-B3DB-4E95-A7DA-74432833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8638B5-4BD8-4EDC-BA3E-21AAC1CC5E0B}"/>
              </a:ext>
            </a:extLst>
          </p:cNvPr>
          <p:cNvSpPr txBox="1">
            <a:spLocks/>
          </p:cNvSpPr>
          <p:nvPr/>
        </p:nvSpPr>
        <p:spPr>
          <a:xfrm>
            <a:off x="457200" y="1063228"/>
            <a:ext cx="7239000" cy="371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Clean Water Act</a:t>
            </a:r>
          </a:p>
          <a:p>
            <a:r>
              <a:rPr lang="en-US" sz="2600" dirty="0">
                <a:latin typeface="+mn-lt"/>
              </a:rPr>
              <a:t>National Pollutant Discharge Elimination System (NPDES) Program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Municipal Separate Storm Sewer System (MS4)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 MS4 Permit Issued 2003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B5CF7-52C4-426B-9EC1-582EE14C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12" y="205979"/>
            <a:ext cx="175575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3592-B3DB-4E95-A7DA-74432833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Regulated Area in Salisbury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E0B9-95F3-4887-BBF8-ACD39676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28750"/>
            <a:ext cx="3962400" cy="33528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n-lt"/>
              </a:rPr>
              <a:t>“Urbanized Area” as defined by 2000 and 2010 Census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r>
              <a:rPr lang="en-US" sz="2600" dirty="0">
                <a:latin typeface="+mn-lt"/>
              </a:rPr>
              <a:t>MS4 Discharges to “Waters of the US”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A58D2-45B0-4445-A554-A1017EDF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086729"/>
            <a:ext cx="344632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1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C9F4-1C9F-45EF-AC1C-F814D8F3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17D9-2674-47FA-821B-AB1FF75C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3229"/>
            <a:ext cx="6629400" cy="35659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Five-year permit cycle expired May 2008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2003 Permit “administratively continued”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2016 Permit effective July 1, 2018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Notice of Intent submitted October 1, 2018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Permit Year 2 – July 1, 2019 to June 30,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28A30-62B5-46A5-943F-0AA3BF35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12" y="205979"/>
            <a:ext cx="175575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060B-A78A-4B52-BBF4-BCDB2C06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2016 vs. 2003 MS4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C26D-DA66-4405-97BB-2F483197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22113"/>
            <a:ext cx="6781800" cy="36992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u="sng" dirty="0"/>
          </a:p>
          <a:p>
            <a:r>
              <a:rPr lang="en-US" sz="2600" dirty="0">
                <a:latin typeface="+mn-lt"/>
              </a:rPr>
              <a:t>Greater Accountability</a:t>
            </a:r>
          </a:p>
          <a:p>
            <a:r>
              <a:rPr lang="en-US" sz="2600" dirty="0">
                <a:latin typeface="+mn-lt"/>
              </a:rPr>
              <a:t>More detailed requirements &amp; stricter timeframes for Best Management Practices (BMP) implementation</a:t>
            </a:r>
          </a:p>
          <a:p>
            <a:r>
              <a:rPr lang="en-US" sz="2600" dirty="0">
                <a:latin typeface="+mn-lt"/>
              </a:rPr>
              <a:t>More Documentation</a:t>
            </a:r>
          </a:p>
          <a:p>
            <a:r>
              <a:rPr lang="en-US" sz="2600" dirty="0">
                <a:latin typeface="+mn-lt"/>
              </a:rPr>
              <a:t>Enhanced Reporting Requirements</a:t>
            </a:r>
          </a:p>
          <a:p>
            <a:r>
              <a:rPr lang="en-US" sz="2600" dirty="0">
                <a:latin typeface="+mn-lt"/>
              </a:rPr>
              <a:t>More Prescriptive Requirements for Impaired Waters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WrenthamPrP-U">
            <a:extLst>
              <a:ext uri="{FF2B5EF4-FFF2-40B4-BE49-F238E27FC236}">
                <a16:creationId xmlns:a16="http://schemas.microsoft.com/office/drawing/2014/main" id="{704FDC73-C60E-41AC-9D08-3D065D3C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4999"/>
          <a:stretch>
            <a:fillRect/>
          </a:stretch>
        </p:blipFill>
        <p:spPr bwMode="auto">
          <a:xfrm>
            <a:off x="6679579" y="1200150"/>
            <a:ext cx="2286621" cy="24102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8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C27B-744E-4A51-9CD6-4B94AF62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9995"/>
            <a:ext cx="8839200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Same 6 Minimum Control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62AF4-B510-4369-A399-9824B692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Public Education and Outreach</a:t>
            </a:r>
          </a:p>
          <a:p>
            <a:r>
              <a:rPr lang="en-US" dirty="0">
                <a:latin typeface="+mn-lt"/>
              </a:rPr>
              <a:t>Public Participation and Involvement</a:t>
            </a:r>
          </a:p>
          <a:p>
            <a:r>
              <a:rPr lang="en-US" dirty="0">
                <a:latin typeface="+mn-lt"/>
              </a:rPr>
              <a:t>Illicit Discharge Detection and Elimination</a:t>
            </a:r>
          </a:p>
          <a:p>
            <a:r>
              <a:rPr lang="en-US" dirty="0">
                <a:latin typeface="+mn-lt"/>
              </a:rPr>
              <a:t>Construction Site Runoff Control</a:t>
            </a:r>
          </a:p>
          <a:p>
            <a:r>
              <a:rPr lang="en-US" dirty="0">
                <a:latin typeface="+mn-lt"/>
              </a:rPr>
              <a:t>Post-Construction Runoff Control</a:t>
            </a:r>
          </a:p>
          <a:p>
            <a:r>
              <a:rPr lang="en-US" dirty="0">
                <a:latin typeface="+mn-lt"/>
              </a:rPr>
              <a:t>Pollution Prevention/Good Housekeeping</a:t>
            </a:r>
          </a:p>
        </p:txBody>
      </p:sp>
    </p:spTree>
    <p:extLst>
      <p:ext uri="{BB962C8B-B14F-4D97-AF65-F5344CB8AC3E}">
        <p14:creationId xmlns:p14="http://schemas.microsoft.com/office/powerpoint/2010/main" val="391443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26577-4306-4F66-A634-F59E8918A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51789"/>
            <a:ext cx="2819400" cy="1539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9B64C-20B3-4810-ACB3-B48F9CEE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Last Year: Construction Site Runoff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22D8-0C39-46CF-84F0-F416DDA7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5410200" cy="37338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n-lt"/>
              </a:rPr>
              <a:t>Updated bylaws/rules and regulations to include:</a:t>
            </a:r>
          </a:p>
          <a:p>
            <a:pPr lvl="1"/>
            <a:r>
              <a:rPr lang="en-US" sz="2000" dirty="0">
                <a:latin typeface="+mn-lt"/>
              </a:rPr>
              <a:t>Requirements for erosion and sediment control BMPs</a:t>
            </a:r>
          </a:p>
          <a:p>
            <a:pPr lvl="1"/>
            <a:r>
              <a:rPr lang="en-US" sz="2000" dirty="0">
                <a:latin typeface="+mn-lt"/>
              </a:rPr>
              <a:t>Requirements for waste control on construction sites</a:t>
            </a:r>
          </a:p>
          <a:p>
            <a:r>
              <a:rPr lang="en-US" sz="2600" dirty="0">
                <a:latin typeface="+mn-lt"/>
              </a:rPr>
              <a:t>Created written procedures for:</a:t>
            </a:r>
          </a:p>
          <a:p>
            <a:pPr lvl="1"/>
            <a:r>
              <a:rPr lang="en-US" sz="2000" dirty="0">
                <a:latin typeface="+mn-lt"/>
              </a:rPr>
              <a:t>Site plan review</a:t>
            </a:r>
          </a:p>
          <a:p>
            <a:pPr lvl="1"/>
            <a:r>
              <a:rPr lang="en-US" sz="2000" dirty="0">
                <a:latin typeface="+mn-lt"/>
              </a:rPr>
              <a:t>Site inspection and enforcement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2D82F-AA0C-4269-9B08-81C43D7A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142" y="3379410"/>
            <a:ext cx="2814358" cy="609600"/>
          </a:xfrm>
          <a:prstGeom prst="rect">
            <a:avLst/>
          </a:prstGeom>
          <a:noFill/>
          <a:ln w="9525">
            <a:solidFill>
              <a:srgbClr val="2CA0C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>
                <a:srgbClr val="808080"/>
              </a:buClr>
              <a:buSzPct val="100000"/>
              <a:buFontTx/>
              <a:buNone/>
              <a:defRPr/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+mj-lt"/>
              </a:rPr>
              <a:t>1-Acre Threshold</a:t>
            </a:r>
          </a:p>
        </p:txBody>
      </p:sp>
    </p:spTree>
    <p:extLst>
      <p:ext uri="{BB962C8B-B14F-4D97-AF65-F5344CB8AC3E}">
        <p14:creationId xmlns:p14="http://schemas.microsoft.com/office/powerpoint/2010/main" val="3429560754"/>
      </p:ext>
    </p:extLst>
  </p:cSld>
  <p:clrMapOvr>
    <a:masterClrMapping/>
  </p:clrMapOvr>
</p:sld>
</file>

<file path=ppt/theme/theme1.xml><?xml version="1.0" encoding="utf-8"?>
<a:theme xmlns:a="http://schemas.openxmlformats.org/drawingml/2006/main" name="2017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7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WST2016-11-2 WIDE WHITE PP (ANIMATED)</Template>
  <TotalTime>1708</TotalTime>
  <Words>450</Words>
  <Application>Microsoft Office PowerPoint</Application>
  <PresentationFormat>On-screen Show (16:9)</PresentationFormat>
  <Paragraphs>83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2017d</vt:lpstr>
      <vt:lpstr>1_2017d</vt:lpstr>
      <vt:lpstr>PowerPoint Presentation</vt:lpstr>
      <vt:lpstr>PowerPoint Presentation</vt:lpstr>
      <vt:lpstr>What is an MS4?</vt:lpstr>
      <vt:lpstr>Background</vt:lpstr>
      <vt:lpstr>Regulated Area in Salisbury</vt:lpstr>
      <vt:lpstr>Background</vt:lpstr>
      <vt:lpstr>2016 vs. 2003 MS4 Permit</vt:lpstr>
      <vt:lpstr>Same 6 Minimum Control Measures</vt:lpstr>
      <vt:lpstr>Last Year: Construction Site Runoff Control</vt:lpstr>
      <vt:lpstr>This Year: Post-Construction Runoff Control</vt:lpstr>
      <vt:lpstr>PowerPoint Presentation</vt:lpstr>
      <vt:lpstr>PowerPoint Presentation</vt:lpstr>
      <vt:lpstr>APPENDIX</vt:lpstr>
      <vt:lpstr>Planning Board Rules and Regulations: Updated Sections</vt:lpstr>
      <vt:lpstr>Planning Board Rules and Regulations: Updated Sections</vt:lpstr>
      <vt:lpstr>Planning Board Rules and Regulations: Updated Sections</vt:lpstr>
      <vt:lpstr>Planning Board Rules and Regulations: Updated Sections</vt:lpstr>
      <vt:lpstr>Subdivision Rules and Regulations: Updated Sections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Sarah</dc:creator>
  <cp:lastModifiedBy>Passalacqua, Caroline</cp:lastModifiedBy>
  <cp:revision>91</cp:revision>
  <dcterms:created xsi:type="dcterms:W3CDTF">2018-11-26T14:24:13Z</dcterms:created>
  <dcterms:modified xsi:type="dcterms:W3CDTF">2020-06-09T18:44:31Z</dcterms:modified>
</cp:coreProperties>
</file>