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 bookmarkIdSeed="2">
  <p:sldMasterIdLst>
    <p:sldMasterId id="2147483763" r:id="rId1"/>
  </p:sldMasterIdLst>
  <p:notesMasterIdLst>
    <p:notesMasterId r:id="rId14"/>
  </p:notesMasterIdLst>
  <p:sldIdLst>
    <p:sldId id="259" r:id="rId2"/>
    <p:sldId id="547" r:id="rId3"/>
    <p:sldId id="300" r:id="rId4"/>
    <p:sldId id="325" r:id="rId5"/>
    <p:sldId id="579" r:id="rId6"/>
    <p:sldId id="553" r:id="rId7"/>
    <p:sldId id="584" r:id="rId8"/>
    <p:sldId id="586" r:id="rId9"/>
    <p:sldId id="583" r:id="rId10"/>
    <p:sldId id="585" r:id="rId11"/>
    <p:sldId id="587" r:id="rId12"/>
    <p:sldId id="575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iona Coughlan" initials="FC" lastIdx="5" clrIdx="0">
    <p:extLst>
      <p:ext uri="{19B8F6BF-5375-455C-9EA6-DF929625EA0E}">
        <p15:presenceInfo xmlns:p15="http://schemas.microsoft.com/office/powerpoint/2012/main" userId="S::fiona@barrettplanningllc.com::7ecd7088-4d63-4ee8-8dfb-8a1b81c22f6d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02E63"/>
    <a:srgbClr val="6B24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3228"/>
    <p:restoredTop sz="87658"/>
  </p:normalViewPr>
  <p:slideViewPr>
    <p:cSldViewPr snapToGrid="0" snapToObjects="1">
      <p:cViewPr varScale="1">
        <p:scale>
          <a:sx n="75" d="100"/>
          <a:sy n="75" d="100"/>
        </p:scale>
        <p:origin x="26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svg"/><Relationship Id="rId1" Type="http://schemas.openxmlformats.org/officeDocument/2006/relationships/image" Target="../media/image13.png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svg"/><Relationship Id="rId1" Type="http://schemas.openxmlformats.org/officeDocument/2006/relationships/image" Target="../media/image13.png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5F4251C-448F-4D49-9F81-0BCE4CA10A14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5CD09572-F3EB-4444-8207-E5E62075E7A3}">
      <dgm:prSet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n-US" b="1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Land Use</a:t>
          </a:r>
          <a:endParaRPr lang="en-US" dirty="0"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</dgm:t>
    </dgm:pt>
    <dgm:pt modelId="{9E978095-1295-400E-8E6D-054D4AE50D1C}" type="parTrans" cxnId="{0B861D41-6567-4BB9-A917-9E924114CC61}">
      <dgm:prSet/>
      <dgm:spPr/>
      <dgm:t>
        <a:bodyPr/>
        <a:lstStyle/>
        <a:p>
          <a:endParaRPr lang="en-US"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</dgm:t>
    </dgm:pt>
    <dgm:pt modelId="{BF0E3B92-8CCA-43C3-AD8B-E47CA84ADD5F}" type="sibTrans" cxnId="{0B861D41-6567-4BB9-A917-9E924114CC61}">
      <dgm:prSet/>
      <dgm:spPr/>
      <dgm:t>
        <a:bodyPr/>
        <a:lstStyle/>
        <a:p>
          <a:endParaRPr lang="en-US"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</dgm:t>
    </dgm:pt>
    <dgm:pt modelId="{AC194736-53F2-4541-85CA-CB3A0101FB91}">
      <dgm:prSet/>
      <dgm:spPr/>
      <dgm:t>
        <a:bodyPr/>
        <a:lstStyle/>
        <a:p>
          <a:r>
            <a:rPr lang="en-US" b="1">
              <a:solidFill>
                <a:srgbClr val="00000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Analyzes existing development trends and zoning regulations.</a:t>
          </a:r>
          <a:endParaRPr lang="en-US" b="1" dirty="0">
            <a:solidFill>
              <a:srgbClr val="000000"/>
            </a:solidFill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</dgm:t>
    </dgm:pt>
    <dgm:pt modelId="{0BC8BFB4-E550-47AA-B66A-210F30A33EE8}" type="parTrans" cxnId="{E41C1305-0A97-4C56-BE6E-E2DC9CF18A8A}">
      <dgm:prSet/>
      <dgm:spPr/>
      <dgm:t>
        <a:bodyPr/>
        <a:lstStyle/>
        <a:p>
          <a:endParaRPr lang="en-US"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</dgm:t>
    </dgm:pt>
    <dgm:pt modelId="{8E5BE0D9-1443-425F-A959-7C5F00C9F6E8}" type="sibTrans" cxnId="{E41C1305-0A97-4C56-BE6E-E2DC9CF18A8A}">
      <dgm:prSet/>
      <dgm:spPr/>
      <dgm:t>
        <a:bodyPr/>
        <a:lstStyle/>
        <a:p>
          <a:endParaRPr lang="en-US"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</dgm:t>
    </dgm:pt>
    <dgm:pt modelId="{4A6AE020-AC09-4E6E-ADD7-5EB92674CD14}">
      <dgm:prSet/>
      <dgm:spPr/>
      <dgm:t>
        <a:bodyPr/>
        <a:lstStyle/>
        <a:p>
          <a:r>
            <a:rPr lang="en-US" b="1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Transportation and Circulation</a:t>
          </a:r>
          <a:endParaRPr lang="en-US"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</dgm:t>
    </dgm:pt>
    <dgm:pt modelId="{FCB575F8-C97A-48B4-BFE6-EB77872E0713}" type="parTrans" cxnId="{F965CAE8-521E-4ADA-8DA8-52340ED6E120}">
      <dgm:prSet/>
      <dgm:spPr/>
      <dgm:t>
        <a:bodyPr/>
        <a:lstStyle/>
        <a:p>
          <a:endParaRPr lang="en-US"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</dgm:t>
    </dgm:pt>
    <dgm:pt modelId="{B78EEA2F-6A54-4124-A802-BED7309552D3}" type="sibTrans" cxnId="{F965CAE8-521E-4ADA-8DA8-52340ED6E120}">
      <dgm:prSet/>
      <dgm:spPr/>
      <dgm:t>
        <a:bodyPr/>
        <a:lstStyle/>
        <a:p>
          <a:endParaRPr lang="en-US"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</dgm:t>
    </dgm:pt>
    <dgm:pt modelId="{041F1CEB-6672-4DE1-9CC3-AC2C9EFEC3CC}">
      <dgm:prSet/>
      <dgm:spPr/>
      <dgm:t>
        <a:bodyPr/>
        <a:lstStyle/>
        <a:p>
          <a:r>
            <a:rPr lang="en-US" b="1">
              <a:solidFill>
                <a:srgbClr val="00000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Focuses on issues with parking, traffic, and pedestrian and cyclist safety; focus in part on Beach Center</a:t>
          </a:r>
          <a:endParaRPr lang="en-US" b="1" dirty="0">
            <a:solidFill>
              <a:srgbClr val="000000"/>
            </a:solidFill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</dgm:t>
    </dgm:pt>
    <dgm:pt modelId="{80F6503E-427C-459D-B3D4-96891195AD64}" type="parTrans" cxnId="{9CB8F805-C13D-47A8-A789-6252B640D3BE}">
      <dgm:prSet/>
      <dgm:spPr/>
      <dgm:t>
        <a:bodyPr/>
        <a:lstStyle/>
        <a:p>
          <a:endParaRPr lang="en-US"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</dgm:t>
    </dgm:pt>
    <dgm:pt modelId="{58B92867-1C63-49E3-9CB2-1D6D0B3B87B8}" type="sibTrans" cxnId="{9CB8F805-C13D-47A8-A789-6252B640D3BE}">
      <dgm:prSet/>
      <dgm:spPr/>
      <dgm:t>
        <a:bodyPr/>
        <a:lstStyle/>
        <a:p>
          <a:endParaRPr lang="en-US"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</dgm:t>
    </dgm:pt>
    <dgm:pt modelId="{54467397-1A5F-4416-AA21-9CDB0BEF48A5}">
      <dgm:prSet/>
      <dgm:spPr/>
      <dgm:t>
        <a:bodyPr/>
        <a:lstStyle/>
        <a:p>
          <a:r>
            <a:rPr lang="en-US" b="1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Economic Development</a:t>
          </a:r>
          <a:endParaRPr lang="en-US"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</dgm:t>
    </dgm:pt>
    <dgm:pt modelId="{E91AA131-256B-432E-BA23-DB643031C1A9}" type="parTrans" cxnId="{3B7DCECC-1EFB-4C8B-83BB-BBF3520968B0}">
      <dgm:prSet/>
      <dgm:spPr/>
      <dgm:t>
        <a:bodyPr/>
        <a:lstStyle/>
        <a:p>
          <a:endParaRPr lang="en-US"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</dgm:t>
    </dgm:pt>
    <dgm:pt modelId="{4723D384-A3A9-40C1-82EC-83A515C766EC}" type="sibTrans" cxnId="{3B7DCECC-1EFB-4C8B-83BB-BBF3520968B0}">
      <dgm:prSet/>
      <dgm:spPr/>
      <dgm:t>
        <a:bodyPr/>
        <a:lstStyle/>
        <a:p>
          <a:endParaRPr lang="en-US"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</dgm:t>
    </dgm:pt>
    <dgm:pt modelId="{55867CAF-9669-49D6-BC57-2C30E6602CCD}">
      <dgm:prSet/>
      <dgm:spPr/>
      <dgm:t>
        <a:bodyPr/>
        <a:lstStyle/>
        <a:p>
          <a:r>
            <a:rPr lang="en-US" b="1">
              <a:solidFill>
                <a:srgbClr val="00000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Evaluates the potential for economic development, and constraints.</a:t>
          </a:r>
        </a:p>
      </dgm:t>
    </dgm:pt>
    <dgm:pt modelId="{9956A651-7DA1-423F-B607-D46F9163E18B}" type="parTrans" cxnId="{B9A3813F-B4FA-4716-B488-6FDF06CDB30A}">
      <dgm:prSet/>
      <dgm:spPr/>
      <dgm:t>
        <a:bodyPr/>
        <a:lstStyle/>
        <a:p>
          <a:endParaRPr lang="en-US"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</dgm:t>
    </dgm:pt>
    <dgm:pt modelId="{BCC101A8-694F-4285-A4C8-BCC755B2027A}" type="sibTrans" cxnId="{B9A3813F-B4FA-4716-B488-6FDF06CDB30A}">
      <dgm:prSet/>
      <dgm:spPr/>
      <dgm:t>
        <a:bodyPr/>
        <a:lstStyle/>
        <a:p>
          <a:endParaRPr lang="en-US"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</dgm:t>
    </dgm:pt>
    <dgm:pt modelId="{C4173001-0558-4FAB-89D3-3087A5BABCCD}">
      <dgm:prSet/>
      <dgm:spPr/>
      <dgm:t>
        <a:bodyPr/>
        <a:lstStyle/>
        <a:p>
          <a:r>
            <a:rPr lang="en-US" b="1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Climate Change, Sea Level Rise, Resiliency</a:t>
          </a:r>
          <a:endParaRPr lang="en-US"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</dgm:t>
    </dgm:pt>
    <dgm:pt modelId="{2AB54369-C66D-4EBC-BC31-4F78B033811E}" type="parTrans" cxnId="{BF406C76-DE9B-4F55-B8C4-84B2834A3CA7}">
      <dgm:prSet/>
      <dgm:spPr/>
      <dgm:t>
        <a:bodyPr/>
        <a:lstStyle/>
        <a:p>
          <a:endParaRPr lang="en-US"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</dgm:t>
    </dgm:pt>
    <dgm:pt modelId="{9548B002-DBF3-49F6-AB0A-A5295176F462}" type="sibTrans" cxnId="{BF406C76-DE9B-4F55-B8C4-84B2834A3CA7}">
      <dgm:prSet/>
      <dgm:spPr/>
      <dgm:t>
        <a:bodyPr/>
        <a:lstStyle/>
        <a:p>
          <a:endParaRPr lang="en-US"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</dgm:t>
    </dgm:pt>
    <dgm:pt modelId="{366E650D-69F9-4BE6-AAAD-502DA9547D39}">
      <dgm:prSet/>
      <dgm:spPr/>
      <dgm:t>
        <a:bodyPr/>
        <a:lstStyle/>
        <a:p>
          <a:r>
            <a:rPr lang="en-US" b="1">
              <a:solidFill>
                <a:srgbClr val="00000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Addresses the impact of climate change, and how to improve sustainability in town.</a:t>
          </a:r>
        </a:p>
      </dgm:t>
    </dgm:pt>
    <dgm:pt modelId="{EEE545C1-F277-4C44-B36B-6930886ADDE6}" type="parTrans" cxnId="{E8C7DCA0-9992-4CB4-9C55-974F25608883}">
      <dgm:prSet/>
      <dgm:spPr/>
      <dgm:t>
        <a:bodyPr/>
        <a:lstStyle/>
        <a:p>
          <a:endParaRPr lang="en-US"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</dgm:t>
    </dgm:pt>
    <dgm:pt modelId="{51FA7973-16B1-4860-8F3F-5EE57EC9332A}" type="sibTrans" cxnId="{E8C7DCA0-9992-4CB4-9C55-974F25608883}">
      <dgm:prSet/>
      <dgm:spPr/>
      <dgm:t>
        <a:bodyPr/>
        <a:lstStyle/>
        <a:p>
          <a:endParaRPr lang="en-US"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</dgm:t>
    </dgm:pt>
    <dgm:pt modelId="{2D4703D6-EED6-4692-BCDA-D1261B5DFA3E}">
      <dgm:prSet/>
      <dgm:spPr/>
      <dgm:t>
        <a:bodyPr/>
        <a:lstStyle/>
        <a:p>
          <a:r>
            <a:rPr lang="en-US" b="1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Community Health</a:t>
          </a:r>
          <a:endParaRPr lang="en-US"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</dgm:t>
    </dgm:pt>
    <dgm:pt modelId="{089EA1AE-0FE5-4AB4-A559-5B457A03A4E1}" type="parTrans" cxnId="{D5238D00-405D-4F95-9174-B776D4D7905B}">
      <dgm:prSet/>
      <dgm:spPr/>
      <dgm:t>
        <a:bodyPr/>
        <a:lstStyle/>
        <a:p>
          <a:endParaRPr lang="en-US"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</dgm:t>
    </dgm:pt>
    <dgm:pt modelId="{3AE8D78A-98AC-4E19-A696-486C123586F6}" type="sibTrans" cxnId="{D5238D00-405D-4F95-9174-B776D4D7905B}">
      <dgm:prSet/>
      <dgm:spPr/>
      <dgm:t>
        <a:bodyPr/>
        <a:lstStyle/>
        <a:p>
          <a:endParaRPr lang="en-US"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</dgm:t>
    </dgm:pt>
    <dgm:pt modelId="{3F7A360E-5F23-42AB-BC3A-3C7C2404999C}">
      <dgm:prSet/>
      <dgm:spPr/>
      <dgm:t>
        <a:bodyPr/>
        <a:lstStyle/>
        <a:p>
          <a:r>
            <a:rPr lang="en-US" b="1">
              <a:solidFill>
                <a:srgbClr val="00000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Focuses on topics like food systems, emergency preparedness, identifying gaps in social services for vulnerable groups.</a:t>
          </a:r>
        </a:p>
      </dgm:t>
    </dgm:pt>
    <dgm:pt modelId="{24D25F6D-4B5F-45EC-917B-74E4A2434126}" type="parTrans" cxnId="{1F040142-0FE5-4153-AF1B-B5323310298C}">
      <dgm:prSet/>
      <dgm:spPr/>
      <dgm:t>
        <a:bodyPr/>
        <a:lstStyle/>
        <a:p>
          <a:endParaRPr lang="en-US"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</dgm:t>
    </dgm:pt>
    <dgm:pt modelId="{02D8600A-A78B-4392-BFBA-3AAEF6D4C557}" type="sibTrans" cxnId="{1F040142-0FE5-4153-AF1B-B5323310298C}">
      <dgm:prSet/>
      <dgm:spPr/>
      <dgm:t>
        <a:bodyPr/>
        <a:lstStyle/>
        <a:p>
          <a:endParaRPr lang="en-US"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</dgm:t>
    </dgm:pt>
    <dgm:pt modelId="{DCB38A7B-F2A3-0547-B09D-B56981FE5738}" type="pres">
      <dgm:prSet presAssocID="{95F4251C-448F-4D49-9F81-0BCE4CA10A14}" presName="linear" presStyleCnt="0">
        <dgm:presLayoutVars>
          <dgm:animLvl val="lvl"/>
          <dgm:resizeHandles val="exact"/>
        </dgm:presLayoutVars>
      </dgm:prSet>
      <dgm:spPr/>
    </dgm:pt>
    <dgm:pt modelId="{C837C214-2827-1347-8647-37AD1994094E}" type="pres">
      <dgm:prSet presAssocID="{5CD09572-F3EB-4444-8207-E5E62075E7A3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D7489604-F38B-2D47-B8B5-A13E8DB4B39D}" type="pres">
      <dgm:prSet presAssocID="{5CD09572-F3EB-4444-8207-E5E62075E7A3}" presName="childText" presStyleLbl="revTx" presStyleIdx="0" presStyleCnt="5">
        <dgm:presLayoutVars>
          <dgm:bulletEnabled val="1"/>
        </dgm:presLayoutVars>
      </dgm:prSet>
      <dgm:spPr/>
    </dgm:pt>
    <dgm:pt modelId="{0545C213-590C-C444-A3CB-4423D90A3706}" type="pres">
      <dgm:prSet presAssocID="{4A6AE020-AC09-4E6E-ADD7-5EB92674CD14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9BCF6A47-EDDE-684F-A9AA-D3573A152796}" type="pres">
      <dgm:prSet presAssocID="{4A6AE020-AC09-4E6E-ADD7-5EB92674CD14}" presName="childText" presStyleLbl="revTx" presStyleIdx="1" presStyleCnt="5">
        <dgm:presLayoutVars>
          <dgm:bulletEnabled val="1"/>
        </dgm:presLayoutVars>
      </dgm:prSet>
      <dgm:spPr/>
    </dgm:pt>
    <dgm:pt modelId="{19688B17-B39F-0A49-974F-1D404E8AD880}" type="pres">
      <dgm:prSet presAssocID="{54467397-1A5F-4416-AA21-9CDB0BEF48A5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1C37FDCB-6047-3049-BC96-97E95C97BBB2}" type="pres">
      <dgm:prSet presAssocID="{54467397-1A5F-4416-AA21-9CDB0BEF48A5}" presName="childText" presStyleLbl="revTx" presStyleIdx="2" presStyleCnt="5">
        <dgm:presLayoutVars>
          <dgm:bulletEnabled val="1"/>
        </dgm:presLayoutVars>
      </dgm:prSet>
      <dgm:spPr/>
    </dgm:pt>
    <dgm:pt modelId="{31699979-6EF9-9748-B38B-86B4D7732854}" type="pres">
      <dgm:prSet presAssocID="{C4173001-0558-4FAB-89D3-3087A5BABCCD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9C625A39-C86D-954A-96F2-4F166BB7DC0D}" type="pres">
      <dgm:prSet presAssocID="{C4173001-0558-4FAB-89D3-3087A5BABCCD}" presName="childText" presStyleLbl="revTx" presStyleIdx="3" presStyleCnt="5">
        <dgm:presLayoutVars>
          <dgm:bulletEnabled val="1"/>
        </dgm:presLayoutVars>
      </dgm:prSet>
      <dgm:spPr/>
    </dgm:pt>
    <dgm:pt modelId="{D08FDA48-06CC-624A-9DE9-F8038B0F0841}" type="pres">
      <dgm:prSet presAssocID="{2D4703D6-EED6-4692-BCDA-D1261B5DFA3E}" presName="parentText" presStyleLbl="node1" presStyleIdx="4" presStyleCnt="5">
        <dgm:presLayoutVars>
          <dgm:chMax val="0"/>
          <dgm:bulletEnabled val="1"/>
        </dgm:presLayoutVars>
      </dgm:prSet>
      <dgm:spPr/>
    </dgm:pt>
    <dgm:pt modelId="{CC01A4CA-A49C-8B43-9221-CAEBCD56B5D7}" type="pres">
      <dgm:prSet presAssocID="{2D4703D6-EED6-4692-BCDA-D1261B5DFA3E}" presName="childText" presStyleLbl="revTx" presStyleIdx="4" presStyleCnt="5">
        <dgm:presLayoutVars>
          <dgm:bulletEnabled val="1"/>
        </dgm:presLayoutVars>
      </dgm:prSet>
      <dgm:spPr/>
    </dgm:pt>
  </dgm:ptLst>
  <dgm:cxnLst>
    <dgm:cxn modelId="{D5238D00-405D-4F95-9174-B776D4D7905B}" srcId="{95F4251C-448F-4D49-9F81-0BCE4CA10A14}" destId="{2D4703D6-EED6-4692-BCDA-D1261B5DFA3E}" srcOrd="4" destOrd="0" parTransId="{089EA1AE-0FE5-4AB4-A559-5B457A03A4E1}" sibTransId="{3AE8D78A-98AC-4E19-A696-486C123586F6}"/>
    <dgm:cxn modelId="{E41C1305-0A97-4C56-BE6E-E2DC9CF18A8A}" srcId="{5CD09572-F3EB-4444-8207-E5E62075E7A3}" destId="{AC194736-53F2-4541-85CA-CB3A0101FB91}" srcOrd="0" destOrd="0" parTransId="{0BC8BFB4-E550-47AA-B66A-210F30A33EE8}" sibTransId="{8E5BE0D9-1443-425F-A959-7C5F00C9F6E8}"/>
    <dgm:cxn modelId="{9CB8F805-C13D-47A8-A789-6252B640D3BE}" srcId="{4A6AE020-AC09-4E6E-ADD7-5EB92674CD14}" destId="{041F1CEB-6672-4DE1-9CC3-AC2C9EFEC3CC}" srcOrd="0" destOrd="0" parTransId="{80F6503E-427C-459D-B3D4-96891195AD64}" sibTransId="{58B92867-1C63-49E3-9CB2-1D6D0B3B87B8}"/>
    <dgm:cxn modelId="{0708063A-DEE2-6846-80E4-FCAF572830FF}" type="presOf" srcId="{5CD09572-F3EB-4444-8207-E5E62075E7A3}" destId="{C837C214-2827-1347-8647-37AD1994094E}" srcOrd="0" destOrd="0" presId="urn:microsoft.com/office/officeart/2005/8/layout/vList2"/>
    <dgm:cxn modelId="{B9A3813F-B4FA-4716-B488-6FDF06CDB30A}" srcId="{54467397-1A5F-4416-AA21-9CDB0BEF48A5}" destId="{55867CAF-9669-49D6-BC57-2C30E6602CCD}" srcOrd="0" destOrd="0" parTransId="{9956A651-7DA1-423F-B607-D46F9163E18B}" sibTransId="{BCC101A8-694F-4285-A4C8-BCC755B2027A}"/>
    <dgm:cxn modelId="{0B861D41-6567-4BB9-A917-9E924114CC61}" srcId="{95F4251C-448F-4D49-9F81-0BCE4CA10A14}" destId="{5CD09572-F3EB-4444-8207-E5E62075E7A3}" srcOrd="0" destOrd="0" parTransId="{9E978095-1295-400E-8E6D-054D4AE50D1C}" sibTransId="{BF0E3B92-8CCA-43C3-AD8B-E47CA84ADD5F}"/>
    <dgm:cxn modelId="{1F040142-0FE5-4153-AF1B-B5323310298C}" srcId="{2D4703D6-EED6-4692-BCDA-D1261B5DFA3E}" destId="{3F7A360E-5F23-42AB-BC3A-3C7C2404999C}" srcOrd="0" destOrd="0" parTransId="{24D25F6D-4B5F-45EC-917B-74E4A2434126}" sibTransId="{02D8600A-A78B-4392-BFBA-3AAEF6D4C557}"/>
    <dgm:cxn modelId="{2CD0056B-8691-1040-A8E8-F518CE2CE806}" type="presOf" srcId="{041F1CEB-6672-4DE1-9CC3-AC2C9EFEC3CC}" destId="{9BCF6A47-EDDE-684F-A9AA-D3573A152796}" srcOrd="0" destOrd="0" presId="urn:microsoft.com/office/officeart/2005/8/layout/vList2"/>
    <dgm:cxn modelId="{7FF0B46F-B644-7442-800D-C7C59BD1F732}" type="presOf" srcId="{2D4703D6-EED6-4692-BCDA-D1261B5DFA3E}" destId="{D08FDA48-06CC-624A-9DE9-F8038B0F0841}" srcOrd="0" destOrd="0" presId="urn:microsoft.com/office/officeart/2005/8/layout/vList2"/>
    <dgm:cxn modelId="{98A79654-0520-B540-A7D0-3FF867E66F6B}" type="presOf" srcId="{C4173001-0558-4FAB-89D3-3087A5BABCCD}" destId="{31699979-6EF9-9748-B38B-86B4D7732854}" srcOrd="0" destOrd="0" presId="urn:microsoft.com/office/officeart/2005/8/layout/vList2"/>
    <dgm:cxn modelId="{BF406C76-DE9B-4F55-B8C4-84B2834A3CA7}" srcId="{95F4251C-448F-4D49-9F81-0BCE4CA10A14}" destId="{C4173001-0558-4FAB-89D3-3087A5BABCCD}" srcOrd="3" destOrd="0" parTransId="{2AB54369-C66D-4EBC-BC31-4F78B033811E}" sibTransId="{9548B002-DBF3-49F6-AB0A-A5295176F462}"/>
    <dgm:cxn modelId="{C8D4E47E-EC0F-904C-A5B2-39912C7023CA}" type="presOf" srcId="{54467397-1A5F-4416-AA21-9CDB0BEF48A5}" destId="{19688B17-B39F-0A49-974F-1D404E8AD880}" srcOrd="0" destOrd="0" presId="urn:microsoft.com/office/officeart/2005/8/layout/vList2"/>
    <dgm:cxn modelId="{147C9480-7170-3A4F-8F66-9B8C276EB9CB}" type="presOf" srcId="{95F4251C-448F-4D49-9F81-0BCE4CA10A14}" destId="{DCB38A7B-F2A3-0547-B09D-B56981FE5738}" srcOrd="0" destOrd="0" presId="urn:microsoft.com/office/officeart/2005/8/layout/vList2"/>
    <dgm:cxn modelId="{E8C7DCA0-9992-4CB4-9C55-974F25608883}" srcId="{C4173001-0558-4FAB-89D3-3087A5BABCCD}" destId="{366E650D-69F9-4BE6-AAAD-502DA9547D39}" srcOrd="0" destOrd="0" parTransId="{EEE545C1-F277-4C44-B36B-6930886ADDE6}" sibTransId="{51FA7973-16B1-4860-8F3F-5EE57EC9332A}"/>
    <dgm:cxn modelId="{64382FA6-C426-C141-9A3B-EE80AC8976BE}" type="presOf" srcId="{AC194736-53F2-4541-85CA-CB3A0101FB91}" destId="{D7489604-F38B-2D47-B8B5-A13E8DB4B39D}" srcOrd="0" destOrd="0" presId="urn:microsoft.com/office/officeart/2005/8/layout/vList2"/>
    <dgm:cxn modelId="{32E4B0C3-76E2-0749-B8DA-30D478C0F845}" type="presOf" srcId="{366E650D-69F9-4BE6-AAAD-502DA9547D39}" destId="{9C625A39-C86D-954A-96F2-4F166BB7DC0D}" srcOrd="0" destOrd="0" presId="urn:microsoft.com/office/officeart/2005/8/layout/vList2"/>
    <dgm:cxn modelId="{23F032C4-4400-E042-92F7-CC07D97214CB}" type="presOf" srcId="{3F7A360E-5F23-42AB-BC3A-3C7C2404999C}" destId="{CC01A4CA-A49C-8B43-9221-CAEBCD56B5D7}" srcOrd="0" destOrd="0" presId="urn:microsoft.com/office/officeart/2005/8/layout/vList2"/>
    <dgm:cxn modelId="{3B7DCECC-1EFB-4C8B-83BB-BBF3520968B0}" srcId="{95F4251C-448F-4D49-9F81-0BCE4CA10A14}" destId="{54467397-1A5F-4416-AA21-9CDB0BEF48A5}" srcOrd="2" destOrd="0" parTransId="{E91AA131-256B-432E-BA23-DB643031C1A9}" sibTransId="{4723D384-A3A9-40C1-82EC-83A515C766EC}"/>
    <dgm:cxn modelId="{ABB258E1-0E06-1D43-9A4E-BD9547889247}" type="presOf" srcId="{4A6AE020-AC09-4E6E-ADD7-5EB92674CD14}" destId="{0545C213-590C-C444-A3CB-4423D90A3706}" srcOrd="0" destOrd="0" presId="urn:microsoft.com/office/officeart/2005/8/layout/vList2"/>
    <dgm:cxn modelId="{F965CAE8-521E-4ADA-8DA8-52340ED6E120}" srcId="{95F4251C-448F-4D49-9F81-0BCE4CA10A14}" destId="{4A6AE020-AC09-4E6E-ADD7-5EB92674CD14}" srcOrd="1" destOrd="0" parTransId="{FCB575F8-C97A-48B4-BFE6-EB77872E0713}" sibTransId="{B78EEA2F-6A54-4124-A802-BED7309552D3}"/>
    <dgm:cxn modelId="{242F7AEC-4D25-4F48-9C36-579E20250101}" type="presOf" srcId="{55867CAF-9669-49D6-BC57-2C30E6602CCD}" destId="{1C37FDCB-6047-3049-BC96-97E95C97BBB2}" srcOrd="0" destOrd="0" presId="urn:microsoft.com/office/officeart/2005/8/layout/vList2"/>
    <dgm:cxn modelId="{1ABD2B85-7FEC-8745-8E55-DBF8B2EBDD84}" type="presParOf" srcId="{DCB38A7B-F2A3-0547-B09D-B56981FE5738}" destId="{C837C214-2827-1347-8647-37AD1994094E}" srcOrd="0" destOrd="0" presId="urn:microsoft.com/office/officeart/2005/8/layout/vList2"/>
    <dgm:cxn modelId="{A0CFE48F-A8A8-0A49-903A-B40AFBE945C5}" type="presParOf" srcId="{DCB38A7B-F2A3-0547-B09D-B56981FE5738}" destId="{D7489604-F38B-2D47-B8B5-A13E8DB4B39D}" srcOrd="1" destOrd="0" presId="urn:microsoft.com/office/officeart/2005/8/layout/vList2"/>
    <dgm:cxn modelId="{9556753F-EA8E-B344-8B53-00B56261BC2F}" type="presParOf" srcId="{DCB38A7B-F2A3-0547-B09D-B56981FE5738}" destId="{0545C213-590C-C444-A3CB-4423D90A3706}" srcOrd="2" destOrd="0" presId="urn:microsoft.com/office/officeart/2005/8/layout/vList2"/>
    <dgm:cxn modelId="{248D464C-A442-FA4B-BD4E-79B6AB6DAFEB}" type="presParOf" srcId="{DCB38A7B-F2A3-0547-B09D-B56981FE5738}" destId="{9BCF6A47-EDDE-684F-A9AA-D3573A152796}" srcOrd="3" destOrd="0" presId="urn:microsoft.com/office/officeart/2005/8/layout/vList2"/>
    <dgm:cxn modelId="{F088DBD0-50FD-A74C-9B4A-C835574F89F8}" type="presParOf" srcId="{DCB38A7B-F2A3-0547-B09D-B56981FE5738}" destId="{19688B17-B39F-0A49-974F-1D404E8AD880}" srcOrd="4" destOrd="0" presId="urn:microsoft.com/office/officeart/2005/8/layout/vList2"/>
    <dgm:cxn modelId="{F0FB7298-7723-0846-9EAD-8C52D4FEC2C8}" type="presParOf" srcId="{DCB38A7B-F2A3-0547-B09D-B56981FE5738}" destId="{1C37FDCB-6047-3049-BC96-97E95C97BBB2}" srcOrd="5" destOrd="0" presId="urn:microsoft.com/office/officeart/2005/8/layout/vList2"/>
    <dgm:cxn modelId="{9644D304-B285-F544-AFB2-2C1DC2FC3B30}" type="presParOf" srcId="{DCB38A7B-F2A3-0547-B09D-B56981FE5738}" destId="{31699979-6EF9-9748-B38B-86B4D7732854}" srcOrd="6" destOrd="0" presId="urn:microsoft.com/office/officeart/2005/8/layout/vList2"/>
    <dgm:cxn modelId="{71C99D17-C990-DB44-AF40-38E8DF597F75}" type="presParOf" srcId="{DCB38A7B-F2A3-0547-B09D-B56981FE5738}" destId="{9C625A39-C86D-954A-96F2-4F166BB7DC0D}" srcOrd="7" destOrd="0" presId="urn:microsoft.com/office/officeart/2005/8/layout/vList2"/>
    <dgm:cxn modelId="{888B4F74-2490-3A4A-8B60-931DCFB27C76}" type="presParOf" srcId="{DCB38A7B-F2A3-0547-B09D-B56981FE5738}" destId="{D08FDA48-06CC-624A-9DE9-F8038B0F0841}" srcOrd="8" destOrd="0" presId="urn:microsoft.com/office/officeart/2005/8/layout/vList2"/>
    <dgm:cxn modelId="{F499E158-1322-F043-A398-9E31740456AE}" type="presParOf" srcId="{DCB38A7B-F2A3-0547-B09D-B56981FE5738}" destId="{CC01A4CA-A49C-8B43-9221-CAEBCD56B5D7}" srcOrd="9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5F4251C-448F-4D49-9F81-0BCE4CA10A14}" type="doc">
      <dgm:prSet loTypeId="urn:microsoft.com/office/officeart/2005/8/layout/hList1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5CD09572-F3EB-4444-8207-E5E62075E7A3}">
      <dgm:prSet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n-US" b="1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Land Use</a:t>
          </a:r>
          <a:endParaRPr lang="en-US" dirty="0"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</dgm:t>
    </dgm:pt>
    <dgm:pt modelId="{9E978095-1295-400E-8E6D-054D4AE50D1C}" type="parTrans" cxnId="{0B861D41-6567-4BB9-A917-9E924114CC61}">
      <dgm:prSet/>
      <dgm:spPr/>
      <dgm:t>
        <a:bodyPr/>
        <a:lstStyle/>
        <a:p>
          <a:endParaRPr lang="en-US"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</dgm:t>
    </dgm:pt>
    <dgm:pt modelId="{BF0E3B92-8CCA-43C3-AD8B-E47CA84ADD5F}" type="sibTrans" cxnId="{0B861D41-6567-4BB9-A917-9E924114CC61}">
      <dgm:prSet/>
      <dgm:spPr/>
      <dgm:t>
        <a:bodyPr/>
        <a:lstStyle/>
        <a:p>
          <a:endParaRPr lang="en-US"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</dgm:t>
    </dgm:pt>
    <dgm:pt modelId="{AC194736-53F2-4541-85CA-CB3A0101FB91}">
      <dgm:prSet/>
      <dgm:spPr/>
      <dgm:t>
        <a:bodyPr/>
        <a:lstStyle/>
        <a:p>
          <a:r>
            <a:rPr lang="en-US" i="0" u="none" dirty="0"/>
            <a:t>Goal 1: Incentivize appropriate commercial revitalization in the Beach Center.</a:t>
          </a:r>
          <a:endParaRPr lang="en-US" b="1" i="0" u="none" dirty="0">
            <a:solidFill>
              <a:srgbClr val="000000"/>
            </a:solidFill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</dgm:t>
    </dgm:pt>
    <dgm:pt modelId="{0BC8BFB4-E550-47AA-B66A-210F30A33EE8}" type="parTrans" cxnId="{E41C1305-0A97-4C56-BE6E-E2DC9CF18A8A}">
      <dgm:prSet/>
      <dgm:spPr/>
      <dgm:t>
        <a:bodyPr/>
        <a:lstStyle/>
        <a:p>
          <a:endParaRPr lang="en-US"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</dgm:t>
    </dgm:pt>
    <dgm:pt modelId="{8E5BE0D9-1443-425F-A959-7C5F00C9F6E8}" type="sibTrans" cxnId="{E41C1305-0A97-4C56-BE6E-E2DC9CF18A8A}">
      <dgm:prSet/>
      <dgm:spPr/>
      <dgm:t>
        <a:bodyPr/>
        <a:lstStyle/>
        <a:p>
          <a:endParaRPr lang="en-US"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</dgm:t>
    </dgm:pt>
    <dgm:pt modelId="{4A6AE020-AC09-4E6E-ADD7-5EB92674CD14}">
      <dgm:prSet/>
      <dgm:spPr/>
      <dgm:t>
        <a:bodyPr/>
        <a:lstStyle/>
        <a:p>
          <a:r>
            <a:rPr lang="en-US" b="1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Transportation and Circulation</a:t>
          </a:r>
          <a:endParaRPr lang="en-US" dirty="0"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</dgm:t>
    </dgm:pt>
    <dgm:pt modelId="{FCB575F8-C97A-48B4-BFE6-EB77872E0713}" type="parTrans" cxnId="{F965CAE8-521E-4ADA-8DA8-52340ED6E120}">
      <dgm:prSet/>
      <dgm:spPr/>
      <dgm:t>
        <a:bodyPr/>
        <a:lstStyle/>
        <a:p>
          <a:endParaRPr lang="en-US"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</dgm:t>
    </dgm:pt>
    <dgm:pt modelId="{B78EEA2F-6A54-4124-A802-BED7309552D3}" type="sibTrans" cxnId="{F965CAE8-521E-4ADA-8DA8-52340ED6E120}">
      <dgm:prSet/>
      <dgm:spPr/>
      <dgm:t>
        <a:bodyPr/>
        <a:lstStyle/>
        <a:p>
          <a:endParaRPr lang="en-US"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</dgm:t>
    </dgm:pt>
    <dgm:pt modelId="{041F1CEB-6672-4DE1-9CC3-AC2C9EFEC3CC}">
      <dgm:prSet/>
      <dgm:spPr/>
      <dgm:t>
        <a:bodyPr/>
        <a:lstStyle/>
        <a:p>
          <a:r>
            <a:rPr lang="en-US" dirty="0"/>
            <a:t>Goal 10: Manage summer traffic and parking issues in the Salisbury Beach area.</a:t>
          </a:r>
          <a:endParaRPr lang="en-US" b="1" dirty="0">
            <a:solidFill>
              <a:srgbClr val="000000"/>
            </a:solidFill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</dgm:t>
    </dgm:pt>
    <dgm:pt modelId="{80F6503E-427C-459D-B3D4-96891195AD64}" type="parTrans" cxnId="{9CB8F805-C13D-47A8-A789-6252B640D3BE}">
      <dgm:prSet/>
      <dgm:spPr/>
      <dgm:t>
        <a:bodyPr/>
        <a:lstStyle/>
        <a:p>
          <a:endParaRPr lang="en-US"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</dgm:t>
    </dgm:pt>
    <dgm:pt modelId="{58B92867-1C63-49E3-9CB2-1D6D0B3B87B8}" type="sibTrans" cxnId="{9CB8F805-C13D-47A8-A789-6252B640D3BE}">
      <dgm:prSet/>
      <dgm:spPr/>
      <dgm:t>
        <a:bodyPr/>
        <a:lstStyle/>
        <a:p>
          <a:endParaRPr lang="en-US"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</dgm:t>
    </dgm:pt>
    <dgm:pt modelId="{54467397-1A5F-4416-AA21-9CDB0BEF48A5}">
      <dgm:prSet/>
      <dgm:spPr/>
      <dgm:t>
        <a:bodyPr/>
        <a:lstStyle/>
        <a:p>
          <a:r>
            <a:rPr lang="en-US" b="1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Economic Development</a:t>
          </a:r>
          <a:endParaRPr lang="en-US"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</dgm:t>
    </dgm:pt>
    <dgm:pt modelId="{E91AA131-256B-432E-BA23-DB643031C1A9}" type="parTrans" cxnId="{3B7DCECC-1EFB-4C8B-83BB-BBF3520968B0}">
      <dgm:prSet/>
      <dgm:spPr/>
      <dgm:t>
        <a:bodyPr/>
        <a:lstStyle/>
        <a:p>
          <a:endParaRPr lang="en-US"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</dgm:t>
    </dgm:pt>
    <dgm:pt modelId="{4723D384-A3A9-40C1-82EC-83A515C766EC}" type="sibTrans" cxnId="{3B7DCECC-1EFB-4C8B-83BB-BBF3520968B0}">
      <dgm:prSet/>
      <dgm:spPr/>
      <dgm:t>
        <a:bodyPr/>
        <a:lstStyle/>
        <a:p>
          <a:endParaRPr lang="en-US"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</dgm:t>
    </dgm:pt>
    <dgm:pt modelId="{55867CAF-9669-49D6-BC57-2C30E6602CCD}">
      <dgm:prSet/>
      <dgm:spPr/>
      <dgm:t>
        <a:bodyPr/>
        <a:lstStyle/>
        <a:p>
          <a:r>
            <a:rPr lang="en-US" dirty="0"/>
            <a:t>Goal 7: Encourage economic diversification, especially in main corridors.</a:t>
          </a:r>
          <a:endParaRPr lang="en-US" b="1" dirty="0">
            <a:solidFill>
              <a:srgbClr val="000000"/>
            </a:solidFill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</dgm:t>
    </dgm:pt>
    <dgm:pt modelId="{9956A651-7DA1-423F-B607-D46F9163E18B}" type="parTrans" cxnId="{B9A3813F-B4FA-4716-B488-6FDF06CDB30A}">
      <dgm:prSet/>
      <dgm:spPr/>
      <dgm:t>
        <a:bodyPr/>
        <a:lstStyle/>
        <a:p>
          <a:endParaRPr lang="en-US"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</dgm:t>
    </dgm:pt>
    <dgm:pt modelId="{BCC101A8-694F-4285-A4C8-BCC755B2027A}" type="sibTrans" cxnId="{B9A3813F-B4FA-4716-B488-6FDF06CDB30A}">
      <dgm:prSet/>
      <dgm:spPr/>
      <dgm:t>
        <a:bodyPr/>
        <a:lstStyle/>
        <a:p>
          <a:endParaRPr lang="en-US"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</dgm:t>
    </dgm:pt>
    <dgm:pt modelId="{C4173001-0558-4FAB-89D3-3087A5BABCCD}">
      <dgm:prSet/>
      <dgm:spPr/>
      <dgm:t>
        <a:bodyPr/>
        <a:lstStyle/>
        <a:p>
          <a:r>
            <a:rPr lang="en-US" b="1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Climate Change, Sea Level Rise, Resiliency</a:t>
          </a:r>
          <a:endParaRPr lang="en-US" dirty="0"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</dgm:t>
    </dgm:pt>
    <dgm:pt modelId="{2AB54369-C66D-4EBC-BC31-4F78B033811E}" type="parTrans" cxnId="{BF406C76-DE9B-4F55-B8C4-84B2834A3CA7}">
      <dgm:prSet/>
      <dgm:spPr/>
      <dgm:t>
        <a:bodyPr/>
        <a:lstStyle/>
        <a:p>
          <a:endParaRPr lang="en-US"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</dgm:t>
    </dgm:pt>
    <dgm:pt modelId="{9548B002-DBF3-49F6-AB0A-A5295176F462}" type="sibTrans" cxnId="{BF406C76-DE9B-4F55-B8C4-84B2834A3CA7}">
      <dgm:prSet/>
      <dgm:spPr/>
      <dgm:t>
        <a:bodyPr/>
        <a:lstStyle/>
        <a:p>
          <a:endParaRPr lang="en-US"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</dgm:t>
    </dgm:pt>
    <dgm:pt modelId="{366E650D-69F9-4BE6-AAAD-502DA9547D39}">
      <dgm:prSet/>
      <dgm:spPr/>
      <dgm:t>
        <a:bodyPr/>
        <a:lstStyle/>
        <a:p>
          <a:r>
            <a:rPr lang="en-US" i="0" u="none" dirty="0"/>
            <a:t>Goal 4: Improve environmental and economic resiliency to address climate vulnerability. </a:t>
          </a:r>
          <a:endParaRPr lang="en-US" b="1" i="0" u="none" dirty="0">
            <a:solidFill>
              <a:srgbClr val="000000"/>
            </a:solidFill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</dgm:t>
    </dgm:pt>
    <dgm:pt modelId="{EEE545C1-F277-4C44-B36B-6930886ADDE6}" type="parTrans" cxnId="{E8C7DCA0-9992-4CB4-9C55-974F25608883}">
      <dgm:prSet/>
      <dgm:spPr/>
      <dgm:t>
        <a:bodyPr/>
        <a:lstStyle/>
        <a:p>
          <a:endParaRPr lang="en-US"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</dgm:t>
    </dgm:pt>
    <dgm:pt modelId="{51FA7973-16B1-4860-8F3F-5EE57EC9332A}" type="sibTrans" cxnId="{E8C7DCA0-9992-4CB4-9C55-974F25608883}">
      <dgm:prSet/>
      <dgm:spPr/>
      <dgm:t>
        <a:bodyPr/>
        <a:lstStyle/>
        <a:p>
          <a:endParaRPr lang="en-US"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</dgm:t>
    </dgm:pt>
    <dgm:pt modelId="{2D4703D6-EED6-4692-BCDA-D1261B5DFA3E}">
      <dgm:prSet/>
      <dgm:spPr/>
      <dgm:t>
        <a:bodyPr/>
        <a:lstStyle/>
        <a:p>
          <a:r>
            <a:rPr lang="en-US" b="1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Community Health</a:t>
          </a:r>
          <a:endParaRPr lang="en-US"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</dgm:t>
    </dgm:pt>
    <dgm:pt modelId="{089EA1AE-0FE5-4AB4-A559-5B457A03A4E1}" type="parTrans" cxnId="{D5238D00-405D-4F95-9174-B776D4D7905B}">
      <dgm:prSet/>
      <dgm:spPr/>
      <dgm:t>
        <a:bodyPr/>
        <a:lstStyle/>
        <a:p>
          <a:endParaRPr lang="en-US"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</dgm:t>
    </dgm:pt>
    <dgm:pt modelId="{3AE8D78A-98AC-4E19-A696-486C123586F6}" type="sibTrans" cxnId="{D5238D00-405D-4F95-9174-B776D4D7905B}">
      <dgm:prSet/>
      <dgm:spPr/>
      <dgm:t>
        <a:bodyPr/>
        <a:lstStyle/>
        <a:p>
          <a:endParaRPr lang="en-US"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</dgm:t>
    </dgm:pt>
    <dgm:pt modelId="{3F7A360E-5F23-42AB-BC3A-3C7C2404999C}">
      <dgm:prSet/>
      <dgm:spPr/>
      <dgm:t>
        <a:bodyPr/>
        <a:lstStyle/>
        <a:p>
          <a:r>
            <a:rPr lang="en-US" dirty="0"/>
            <a:t>Goal 13: Improve access to healthy local food and grocery options.</a:t>
          </a:r>
          <a:endParaRPr lang="en-US" b="1" dirty="0">
            <a:solidFill>
              <a:srgbClr val="000000"/>
            </a:solidFill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</dgm:t>
    </dgm:pt>
    <dgm:pt modelId="{24D25F6D-4B5F-45EC-917B-74E4A2434126}" type="parTrans" cxnId="{1F040142-0FE5-4153-AF1B-B5323310298C}">
      <dgm:prSet/>
      <dgm:spPr/>
      <dgm:t>
        <a:bodyPr/>
        <a:lstStyle/>
        <a:p>
          <a:endParaRPr lang="en-US"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</dgm:t>
    </dgm:pt>
    <dgm:pt modelId="{02D8600A-A78B-4392-BFBA-3AAEF6D4C557}" type="sibTrans" cxnId="{1F040142-0FE5-4153-AF1B-B5323310298C}">
      <dgm:prSet/>
      <dgm:spPr/>
      <dgm:t>
        <a:bodyPr/>
        <a:lstStyle/>
        <a:p>
          <a:endParaRPr lang="en-US"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</dgm:t>
    </dgm:pt>
    <dgm:pt modelId="{2EBB9398-4CB9-8741-AC57-3EE4D089A749}">
      <dgm:prSet/>
      <dgm:spPr/>
      <dgm:t>
        <a:bodyPr/>
        <a:lstStyle/>
        <a:p>
          <a:endParaRPr lang="en-US" i="0" u="none" dirty="0"/>
        </a:p>
      </dgm:t>
    </dgm:pt>
    <dgm:pt modelId="{065A16DC-62B0-F748-8218-ABA90636C8D1}" type="parTrans" cxnId="{32E7919E-8EE5-3B4A-BE48-E0ED3095B5D0}">
      <dgm:prSet/>
      <dgm:spPr/>
      <dgm:t>
        <a:bodyPr/>
        <a:lstStyle/>
        <a:p>
          <a:endParaRPr lang="en-US"/>
        </a:p>
      </dgm:t>
    </dgm:pt>
    <dgm:pt modelId="{4386C359-576F-8B43-B6EC-23C738D5C6F0}" type="sibTrans" cxnId="{32E7919E-8EE5-3B4A-BE48-E0ED3095B5D0}">
      <dgm:prSet/>
      <dgm:spPr/>
      <dgm:t>
        <a:bodyPr/>
        <a:lstStyle/>
        <a:p>
          <a:endParaRPr lang="en-US"/>
        </a:p>
      </dgm:t>
    </dgm:pt>
    <dgm:pt modelId="{EEA4C903-9384-8D4F-99E3-659CDCC2CC9A}">
      <dgm:prSet/>
      <dgm:spPr/>
      <dgm:t>
        <a:bodyPr/>
        <a:lstStyle/>
        <a:p>
          <a:r>
            <a:rPr lang="en-US" i="0" u="none"/>
            <a:t>Goal 2: Adopt land use regulations that help preserve Salisbury’s natural environment and historic structures. </a:t>
          </a:r>
          <a:endParaRPr lang="en-US" i="0" u="none" dirty="0"/>
        </a:p>
      </dgm:t>
    </dgm:pt>
    <dgm:pt modelId="{DED5CCC6-3B31-E84A-835D-9810B187408A}" type="parTrans" cxnId="{A3ECF308-0BD3-7844-8A6B-1C11354080B2}">
      <dgm:prSet/>
      <dgm:spPr/>
      <dgm:t>
        <a:bodyPr/>
        <a:lstStyle/>
        <a:p>
          <a:endParaRPr lang="en-US"/>
        </a:p>
      </dgm:t>
    </dgm:pt>
    <dgm:pt modelId="{36A3B650-D18B-9640-B0F3-A299FC584FA1}" type="sibTrans" cxnId="{A3ECF308-0BD3-7844-8A6B-1C11354080B2}">
      <dgm:prSet/>
      <dgm:spPr/>
      <dgm:t>
        <a:bodyPr/>
        <a:lstStyle/>
        <a:p>
          <a:endParaRPr lang="en-US"/>
        </a:p>
      </dgm:t>
    </dgm:pt>
    <dgm:pt modelId="{9A8896CF-B8A3-E643-B727-503E9F3CABD3}">
      <dgm:prSet/>
      <dgm:spPr/>
      <dgm:t>
        <a:bodyPr/>
        <a:lstStyle/>
        <a:p>
          <a:endParaRPr lang="en-US" i="0" u="none" dirty="0"/>
        </a:p>
      </dgm:t>
    </dgm:pt>
    <dgm:pt modelId="{006EEC88-CBF5-FE48-8203-48491E706BA2}" type="parTrans" cxnId="{48423E7B-C05D-FF44-9DF1-5CB264053B0F}">
      <dgm:prSet/>
      <dgm:spPr/>
      <dgm:t>
        <a:bodyPr/>
        <a:lstStyle/>
        <a:p>
          <a:endParaRPr lang="en-US"/>
        </a:p>
      </dgm:t>
    </dgm:pt>
    <dgm:pt modelId="{D0A148EA-2576-7544-B721-D4D4B590E7BC}" type="sibTrans" cxnId="{48423E7B-C05D-FF44-9DF1-5CB264053B0F}">
      <dgm:prSet/>
      <dgm:spPr/>
      <dgm:t>
        <a:bodyPr/>
        <a:lstStyle/>
        <a:p>
          <a:endParaRPr lang="en-US"/>
        </a:p>
      </dgm:t>
    </dgm:pt>
    <dgm:pt modelId="{FD4440C8-E53F-FA49-938E-1F87BACE10B8}">
      <dgm:prSet/>
      <dgm:spPr/>
      <dgm:t>
        <a:bodyPr/>
        <a:lstStyle/>
        <a:p>
          <a:r>
            <a:rPr lang="en-US" i="0" u="none" dirty="0"/>
            <a:t>Goal 3: Improve and strengthen Salisbury’s commercial corridors.</a:t>
          </a:r>
        </a:p>
      </dgm:t>
    </dgm:pt>
    <dgm:pt modelId="{888ECB09-3962-184D-895A-CBE21CE14B78}" type="parTrans" cxnId="{78CC6F92-A7CE-BE42-B9D6-04791940E409}">
      <dgm:prSet/>
      <dgm:spPr/>
      <dgm:t>
        <a:bodyPr/>
        <a:lstStyle/>
        <a:p>
          <a:endParaRPr lang="en-US"/>
        </a:p>
      </dgm:t>
    </dgm:pt>
    <dgm:pt modelId="{F3A7B5F6-6683-E743-9B35-2B0B5B4A8F10}" type="sibTrans" cxnId="{78CC6F92-A7CE-BE42-B9D6-04791940E409}">
      <dgm:prSet/>
      <dgm:spPr/>
      <dgm:t>
        <a:bodyPr/>
        <a:lstStyle/>
        <a:p>
          <a:endParaRPr lang="en-US"/>
        </a:p>
      </dgm:t>
    </dgm:pt>
    <dgm:pt modelId="{297DC4ED-6095-BC45-AC4E-A58B01FD8A3C}">
      <dgm:prSet/>
      <dgm:spPr/>
      <dgm:t>
        <a:bodyPr/>
        <a:lstStyle/>
        <a:p>
          <a:endParaRPr lang="en-US" i="0" u="none" dirty="0"/>
        </a:p>
      </dgm:t>
    </dgm:pt>
    <dgm:pt modelId="{BABB004F-B27A-4743-B1D2-902D6406D412}" type="parTrans" cxnId="{4D56EC20-556B-3E48-8C58-81FE60D76E35}">
      <dgm:prSet/>
      <dgm:spPr/>
      <dgm:t>
        <a:bodyPr/>
        <a:lstStyle/>
        <a:p>
          <a:endParaRPr lang="en-US"/>
        </a:p>
      </dgm:t>
    </dgm:pt>
    <dgm:pt modelId="{422464A8-4F41-5B43-96B4-ECB91AD248D9}" type="sibTrans" cxnId="{4D56EC20-556B-3E48-8C58-81FE60D76E35}">
      <dgm:prSet/>
      <dgm:spPr/>
      <dgm:t>
        <a:bodyPr/>
        <a:lstStyle/>
        <a:p>
          <a:endParaRPr lang="en-US"/>
        </a:p>
      </dgm:t>
    </dgm:pt>
    <dgm:pt modelId="{7852A3D2-F708-B649-AF9C-B388D08170EA}">
      <dgm:prSet/>
      <dgm:spPr/>
      <dgm:t>
        <a:bodyPr/>
        <a:lstStyle/>
        <a:p>
          <a:r>
            <a:rPr lang="en-US" i="0" u="none" dirty="0"/>
            <a:t>Goal 5: Protect biodiversity and critical habitats through land use regulation and public education. </a:t>
          </a:r>
        </a:p>
      </dgm:t>
    </dgm:pt>
    <dgm:pt modelId="{B347596E-409B-A14A-BA66-E68D7014F8BF}" type="parTrans" cxnId="{31213FEC-68D9-3249-B698-5EE4BF08DCEC}">
      <dgm:prSet/>
      <dgm:spPr/>
      <dgm:t>
        <a:bodyPr/>
        <a:lstStyle/>
        <a:p>
          <a:endParaRPr lang="en-US"/>
        </a:p>
      </dgm:t>
    </dgm:pt>
    <dgm:pt modelId="{38C275D8-B29F-4446-8E95-FD666BD45D96}" type="sibTrans" cxnId="{31213FEC-68D9-3249-B698-5EE4BF08DCEC}">
      <dgm:prSet/>
      <dgm:spPr/>
      <dgm:t>
        <a:bodyPr/>
        <a:lstStyle/>
        <a:p>
          <a:endParaRPr lang="en-US"/>
        </a:p>
      </dgm:t>
    </dgm:pt>
    <dgm:pt modelId="{03649F1B-4182-4D49-82FD-A62B1D67FDDF}">
      <dgm:prSet/>
      <dgm:spPr/>
      <dgm:t>
        <a:bodyPr/>
        <a:lstStyle/>
        <a:p>
          <a:endParaRPr lang="en-US" i="0" u="none" dirty="0"/>
        </a:p>
      </dgm:t>
    </dgm:pt>
    <dgm:pt modelId="{35E8CABB-B1D1-A94D-933D-6C88078EB1FF}" type="parTrans" cxnId="{AA8DD9C5-6927-7549-8468-64A5D14EA6C6}">
      <dgm:prSet/>
      <dgm:spPr/>
      <dgm:t>
        <a:bodyPr/>
        <a:lstStyle/>
        <a:p>
          <a:endParaRPr lang="en-US"/>
        </a:p>
      </dgm:t>
    </dgm:pt>
    <dgm:pt modelId="{C27E5F1D-A581-F643-A3B8-A5001D3448E3}" type="sibTrans" cxnId="{AA8DD9C5-6927-7549-8468-64A5D14EA6C6}">
      <dgm:prSet/>
      <dgm:spPr/>
      <dgm:t>
        <a:bodyPr/>
        <a:lstStyle/>
        <a:p>
          <a:endParaRPr lang="en-US"/>
        </a:p>
      </dgm:t>
    </dgm:pt>
    <dgm:pt modelId="{EE5E552C-C1F4-CC45-AFC1-40741B7AB702}">
      <dgm:prSet/>
      <dgm:spPr/>
      <dgm:t>
        <a:bodyPr/>
        <a:lstStyle/>
        <a:p>
          <a:r>
            <a:rPr lang="en-US" i="0" u="none" dirty="0"/>
            <a:t>Goal 6: Build capacity to provide local leadership and advocacy at the state and federal levels, particularly concerning Salisbury Beach.</a:t>
          </a:r>
        </a:p>
      </dgm:t>
    </dgm:pt>
    <dgm:pt modelId="{E21AFC4A-0C89-D14E-AC91-1BCC010BA71C}" type="parTrans" cxnId="{47DC484C-09D3-A345-8619-EF5A98673DAE}">
      <dgm:prSet/>
      <dgm:spPr/>
      <dgm:t>
        <a:bodyPr/>
        <a:lstStyle/>
        <a:p>
          <a:endParaRPr lang="en-US"/>
        </a:p>
      </dgm:t>
    </dgm:pt>
    <dgm:pt modelId="{70406345-0964-CF4B-BC24-3F7B7FE2019D}" type="sibTrans" cxnId="{47DC484C-09D3-A345-8619-EF5A98673DAE}">
      <dgm:prSet/>
      <dgm:spPr/>
      <dgm:t>
        <a:bodyPr/>
        <a:lstStyle/>
        <a:p>
          <a:endParaRPr lang="en-US"/>
        </a:p>
      </dgm:t>
    </dgm:pt>
    <dgm:pt modelId="{77083EE7-25CD-1F48-98B3-AE820E8E17DF}">
      <dgm:prSet/>
      <dgm:spPr/>
      <dgm:t>
        <a:bodyPr/>
        <a:lstStyle/>
        <a:p>
          <a:endParaRPr lang="en-US" dirty="0"/>
        </a:p>
      </dgm:t>
    </dgm:pt>
    <dgm:pt modelId="{08AA295B-6406-E242-876D-49D459265B39}" type="parTrans" cxnId="{C0DDCB61-66A6-E649-B994-CFF82E38383F}">
      <dgm:prSet/>
      <dgm:spPr/>
      <dgm:t>
        <a:bodyPr/>
        <a:lstStyle/>
        <a:p>
          <a:endParaRPr lang="en-US"/>
        </a:p>
      </dgm:t>
    </dgm:pt>
    <dgm:pt modelId="{DD7F5FF2-0FB2-BF4D-BE1E-F5D834ADD07F}" type="sibTrans" cxnId="{C0DDCB61-66A6-E649-B994-CFF82E38383F}">
      <dgm:prSet/>
      <dgm:spPr/>
      <dgm:t>
        <a:bodyPr/>
        <a:lstStyle/>
        <a:p>
          <a:endParaRPr lang="en-US"/>
        </a:p>
      </dgm:t>
    </dgm:pt>
    <dgm:pt modelId="{84656A38-1E32-A04C-BEB7-E93A692D0C47}">
      <dgm:prSet/>
      <dgm:spPr/>
      <dgm:t>
        <a:bodyPr/>
        <a:lstStyle/>
        <a:p>
          <a:r>
            <a:rPr lang="en-US"/>
            <a:t>Goal 8: Attract new businesses to Salisbury through regulatory changes and creative marketing. </a:t>
          </a:r>
          <a:endParaRPr lang="en-US" dirty="0"/>
        </a:p>
      </dgm:t>
    </dgm:pt>
    <dgm:pt modelId="{B49985E9-0690-834A-B2E7-ED8593287215}" type="parTrans" cxnId="{3DC843EA-E7E5-CB48-8205-8AC1FF7B3E83}">
      <dgm:prSet/>
      <dgm:spPr/>
      <dgm:t>
        <a:bodyPr/>
        <a:lstStyle/>
        <a:p>
          <a:endParaRPr lang="en-US"/>
        </a:p>
      </dgm:t>
    </dgm:pt>
    <dgm:pt modelId="{B15F9FBF-B1E1-424B-ABC9-3CD7DAA74178}" type="sibTrans" cxnId="{3DC843EA-E7E5-CB48-8205-8AC1FF7B3E83}">
      <dgm:prSet/>
      <dgm:spPr/>
      <dgm:t>
        <a:bodyPr/>
        <a:lstStyle/>
        <a:p>
          <a:endParaRPr lang="en-US"/>
        </a:p>
      </dgm:t>
    </dgm:pt>
    <dgm:pt modelId="{91A6CB04-F308-5A40-934D-93ACE5F5D0D8}">
      <dgm:prSet/>
      <dgm:spPr/>
      <dgm:t>
        <a:bodyPr/>
        <a:lstStyle/>
        <a:p>
          <a:endParaRPr lang="en-US" dirty="0"/>
        </a:p>
      </dgm:t>
    </dgm:pt>
    <dgm:pt modelId="{162D6F43-9A6C-6F41-9D16-66E7137906F8}" type="parTrans" cxnId="{7A7ACB4C-1CD9-8D47-9542-FD843DF79AE0}">
      <dgm:prSet/>
      <dgm:spPr/>
      <dgm:t>
        <a:bodyPr/>
        <a:lstStyle/>
        <a:p>
          <a:endParaRPr lang="en-US"/>
        </a:p>
      </dgm:t>
    </dgm:pt>
    <dgm:pt modelId="{DF60D9C9-77CA-F84D-924C-D83BED0E450C}" type="sibTrans" cxnId="{7A7ACB4C-1CD9-8D47-9542-FD843DF79AE0}">
      <dgm:prSet/>
      <dgm:spPr/>
      <dgm:t>
        <a:bodyPr/>
        <a:lstStyle/>
        <a:p>
          <a:endParaRPr lang="en-US"/>
        </a:p>
      </dgm:t>
    </dgm:pt>
    <dgm:pt modelId="{E525517D-C7F0-C646-B2AB-025D6A6ED9EF}">
      <dgm:prSet/>
      <dgm:spPr/>
      <dgm:t>
        <a:bodyPr/>
        <a:lstStyle/>
        <a:p>
          <a:r>
            <a:rPr lang="en-US" dirty="0"/>
            <a:t>Goal 9: Increase staff and volunteer capacity for facilitating economic development. </a:t>
          </a:r>
        </a:p>
      </dgm:t>
    </dgm:pt>
    <dgm:pt modelId="{141A38B3-72B3-3F47-B096-002DDBB6F4E6}" type="parTrans" cxnId="{B768FEE6-EB1B-3540-B54A-19BBED6BC3BC}">
      <dgm:prSet/>
      <dgm:spPr/>
      <dgm:t>
        <a:bodyPr/>
        <a:lstStyle/>
        <a:p>
          <a:endParaRPr lang="en-US"/>
        </a:p>
      </dgm:t>
    </dgm:pt>
    <dgm:pt modelId="{9D5948C2-321C-1046-98F5-8E16C5CB6DA8}" type="sibTrans" cxnId="{B768FEE6-EB1B-3540-B54A-19BBED6BC3BC}">
      <dgm:prSet/>
      <dgm:spPr/>
      <dgm:t>
        <a:bodyPr/>
        <a:lstStyle/>
        <a:p>
          <a:endParaRPr lang="en-US"/>
        </a:p>
      </dgm:t>
    </dgm:pt>
    <dgm:pt modelId="{5E21DF33-3D10-3644-ADDC-074935A851C2}">
      <dgm:prSet/>
      <dgm:spPr/>
      <dgm:t>
        <a:bodyPr/>
        <a:lstStyle/>
        <a:p>
          <a:endParaRPr lang="en-US" dirty="0"/>
        </a:p>
      </dgm:t>
    </dgm:pt>
    <dgm:pt modelId="{AC03F0C8-EA94-2A45-9CBD-4F5D41F0AE6B}" type="parTrans" cxnId="{133F9D48-3405-9145-900D-5AFCFBF90296}">
      <dgm:prSet/>
      <dgm:spPr/>
      <dgm:t>
        <a:bodyPr/>
        <a:lstStyle/>
        <a:p>
          <a:endParaRPr lang="en-US"/>
        </a:p>
      </dgm:t>
    </dgm:pt>
    <dgm:pt modelId="{B034EC1E-DF14-424B-8D3C-5C966EB66995}" type="sibTrans" cxnId="{133F9D48-3405-9145-900D-5AFCFBF90296}">
      <dgm:prSet/>
      <dgm:spPr/>
      <dgm:t>
        <a:bodyPr/>
        <a:lstStyle/>
        <a:p>
          <a:endParaRPr lang="en-US"/>
        </a:p>
      </dgm:t>
    </dgm:pt>
    <dgm:pt modelId="{3475CF23-9FFE-0A43-8238-8CF33CF5C1E0}">
      <dgm:prSet/>
      <dgm:spPr/>
      <dgm:t>
        <a:bodyPr/>
        <a:lstStyle/>
        <a:p>
          <a:r>
            <a:rPr lang="en-US"/>
            <a:t>Goal 11: Promote bicycling and walking as viable transit options.</a:t>
          </a:r>
          <a:endParaRPr lang="en-US" dirty="0"/>
        </a:p>
      </dgm:t>
    </dgm:pt>
    <dgm:pt modelId="{175302CD-342E-1E4E-B524-E86A36CD7548}" type="parTrans" cxnId="{53B1689B-0A1F-4D48-8202-8C6897C5D65E}">
      <dgm:prSet/>
      <dgm:spPr/>
      <dgm:t>
        <a:bodyPr/>
        <a:lstStyle/>
        <a:p>
          <a:endParaRPr lang="en-US"/>
        </a:p>
      </dgm:t>
    </dgm:pt>
    <dgm:pt modelId="{1410C473-E72E-AF48-A909-860BC8FEB8E3}" type="sibTrans" cxnId="{53B1689B-0A1F-4D48-8202-8C6897C5D65E}">
      <dgm:prSet/>
      <dgm:spPr/>
      <dgm:t>
        <a:bodyPr/>
        <a:lstStyle/>
        <a:p>
          <a:endParaRPr lang="en-US"/>
        </a:p>
      </dgm:t>
    </dgm:pt>
    <dgm:pt modelId="{35AC85E7-5D1E-4548-97B4-B340638AD8EE}">
      <dgm:prSet/>
      <dgm:spPr/>
      <dgm:t>
        <a:bodyPr/>
        <a:lstStyle/>
        <a:p>
          <a:endParaRPr lang="en-US" dirty="0"/>
        </a:p>
      </dgm:t>
    </dgm:pt>
    <dgm:pt modelId="{4731637B-9867-AF43-AC35-5A7F56B168E8}" type="parTrans" cxnId="{7412370D-9D34-9646-8B22-F387012A048A}">
      <dgm:prSet/>
      <dgm:spPr/>
      <dgm:t>
        <a:bodyPr/>
        <a:lstStyle/>
        <a:p>
          <a:endParaRPr lang="en-US"/>
        </a:p>
      </dgm:t>
    </dgm:pt>
    <dgm:pt modelId="{550D9ABF-752D-F64A-BC47-B0DE5E3C9E18}" type="sibTrans" cxnId="{7412370D-9D34-9646-8B22-F387012A048A}">
      <dgm:prSet/>
      <dgm:spPr/>
      <dgm:t>
        <a:bodyPr/>
        <a:lstStyle/>
        <a:p>
          <a:endParaRPr lang="en-US"/>
        </a:p>
      </dgm:t>
    </dgm:pt>
    <dgm:pt modelId="{41E11A04-3079-D444-AAA3-034CF3495139}">
      <dgm:prSet/>
      <dgm:spPr/>
      <dgm:t>
        <a:bodyPr/>
        <a:lstStyle/>
        <a:p>
          <a:r>
            <a:rPr lang="en-US" dirty="0"/>
            <a:t>Goal 12: Prioritize improving the poorest-quality roads and sidewalks for safety and ease of transit. </a:t>
          </a:r>
        </a:p>
      </dgm:t>
    </dgm:pt>
    <dgm:pt modelId="{0A57BDE7-7315-A24A-9DB4-55CAEB31A0B0}" type="parTrans" cxnId="{0282A194-498F-B640-BFC3-DC5E20E46AC5}">
      <dgm:prSet/>
      <dgm:spPr/>
      <dgm:t>
        <a:bodyPr/>
        <a:lstStyle/>
        <a:p>
          <a:endParaRPr lang="en-US"/>
        </a:p>
      </dgm:t>
    </dgm:pt>
    <dgm:pt modelId="{4A6F13C6-0775-FB47-9C23-ABB7563D1EF6}" type="sibTrans" cxnId="{0282A194-498F-B640-BFC3-DC5E20E46AC5}">
      <dgm:prSet/>
      <dgm:spPr/>
      <dgm:t>
        <a:bodyPr/>
        <a:lstStyle/>
        <a:p>
          <a:endParaRPr lang="en-US"/>
        </a:p>
      </dgm:t>
    </dgm:pt>
    <dgm:pt modelId="{8D3170EE-5F79-C141-AE6B-5E0032C25DB6}">
      <dgm:prSet/>
      <dgm:spPr/>
      <dgm:t>
        <a:bodyPr/>
        <a:lstStyle/>
        <a:p>
          <a:endParaRPr lang="en-US" dirty="0"/>
        </a:p>
      </dgm:t>
    </dgm:pt>
    <dgm:pt modelId="{5E12CAB8-5DE2-BA44-BCDD-6604801D6953}" type="parTrans" cxnId="{96F312A9-3E87-424D-B8A4-F739B85C54C5}">
      <dgm:prSet/>
      <dgm:spPr/>
      <dgm:t>
        <a:bodyPr/>
        <a:lstStyle/>
        <a:p>
          <a:endParaRPr lang="en-US"/>
        </a:p>
      </dgm:t>
    </dgm:pt>
    <dgm:pt modelId="{A7F553C4-DABC-AD46-B5F7-2E06F2106B76}" type="sibTrans" cxnId="{96F312A9-3E87-424D-B8A4-F739B85C54C5}">
      <dgm:prSet/>
      <dgm:spPr/>
      <dgm:t>
        <a:bodyPr/>
        <a:lstStyle/>
        <a:p>
          <a:endParaRPr lang="en-US"/>
        </a:p>
      </dgm:t>
    </dgm:pt>
    <dgm:pt modelId="{5385C7D1-67B9-1A45-B147-B1BD5BE4F45F}">
      <dgm:prSet/>
      <dgm:spPr/>
      <dgm:t>
        <a:bodyPr/>
        <a:lstStyle/>
        <a:p>
          <a:r>
            <a:rPr lang="en-US"/>
            <a:t>Goal 14: Invest in programs and resources to serve the needs of an aging population. </a:t>
          </a:r>
          <a:endParaRPr lang="en-US" dirty="0"/>
        </a:p>
      </dgm:t>
    </dgm:pt>
    <dgm:pt modelId="{A04CA368-E69D-8F40-8144-145C0950903D}" type="parTrans" cxnId="{356EE17A-C170-B045-83CF-959DC69F6477}">
      <dgm:prSet/>
      <dgm:spPr/>
      <dgm:t>
        <a:bodyPr/>
        <a:lstStyle/>
        <a:p>
          <a:endParaRPr lang="en-US"/>
        </a:p>
      </dgm:t>
    </dgm:pt>
    <dgm:pt modelId="{FCB69205-6096-244C-8F56-21AA10D731D8}" type="sibTrans" cxnId="{356EE17A-C170-B045-83CF-959DC69F6477}">
      <dgm:prSet/>
      <dgm:spPr/>
      <dgm:t>
        <a:bodyPr/>
        <a:lstStyle/>
        <a:p>
          <a:endParaRPr lang="en-US"/>
        </a:p>
      </dgm:t>
    </dgm:pt>
    <dgm:pt modelId="{E184E03D-58CB-284E-A1FB-AF8C575861A5}">
      <dgm:prSet/>
      <dgm:spPr/>
      <dgm:t>
        <a:bodyPr/>
        <a:lstStyle/>
        <a:p>
          <a:endParaRPr lang="en-US" dirty="0"/>
        </a:p>
      </dgm:t>
    </dgm:pt>
    <dgm:pt modelId="{21DAF792-D96C-3D4D-821A-53B7A2F927CC}" type="parTrans" cxnId="{71FF434C-9EEE-734C-AF75-46C845C5BEAA}">
      <dgm:prSet/>
      <dgm:spPr/>
      <dgm:t>
        <a:bodyPr/>
        <a:lstStyle/>
        <a:p>
          <a:endParaRPr lang="en-US"/>
        </a:p>
      </dgm:t>
    </dgm:pt>
    <dgm:pt modelId="{A70B1C36-CAB8-6A42-ADB1-9CBE5BBEC72B}" type="sibTrans" cxnId="{71FF434C-9EEE-734C-AF75-46C845C5BEAA}">
      <dgm:prSet/>
      <dgm:spPr/>
      <dgm:t>
        <a:bodyPr/>
        <a:lstStyle/>
        <a:p>
          <a:endParaRPr lang="en-US"/>
        </a:p>
      </dgm:t>
    </dgm:pt>
    <dgm:pt modelId="{F3CF18C3-2564-484C-AB67-4A2721076921}">
      <dgm:prSet/>
      <dgm:spPr/>
      <dgm:t>
        <a:bodyPr/>
        <a:lstStyle/>
        <a:p>
          <a:r>
            <a:rPr lang="en-US" dirty="0"/>
            <a:t>Goal 15: Address the ongoing problem of unsafe and unsanitary informal housing. </a:t>
          </a:r>
        </a:p>
      </dgm:t>
    </dgm:pt>
    <dgm:pt modelId="{4F50A2A5-7C1F-4B48-8BC3-D370ED704501}" type="parTrans" cxnId="{F477D17E-0F0E-4844-847C-58F134041D78}">
      <dgm:prSet/>
      <dgm:spPr/>
      <dgm:t>
        <a:bodyPr/>
        <a:lstStyle/>
        <a:p>
          <a:endParaRPr lang="en-US"/>
        </a:p>
      </dgm:t>
    </dgm:pt>
    <dgm:pt modelId="{F0C1D52F-6E05-724E-8A56-01ADAD78244D}" type="sibTrans" cxnId="{F477D17E-0F0E-4844-847C-58F134041D78}">
      <dgm:prSet/>
      <dgm:spPr/>
      <dgm:t>
        <a:bodyPr/>
        <a:lstStyle/>
        <a:p>
          <a:endParaRPr lang="en-US"/>
        </a:p>
      </dgm:t>
    </dgm:pt>
    <dgm:pt modelId="{AEA7394C-869B-1F44-A41A-B0D0F49B3D4D}" type="pres">
      <dgm:prSet presAssocID="{95F4251C-448F-4D49-9F81-0BCE4CA10A14}" presName="Name0" presStyleCnt="0">
        <dgm:presLayoutVars>
          <dgm:dir/>
          <dgm:animLvl val="lvl"/>
          <dgm:resizeHandles val="exact"/>
        </dgm:presLayoutVars>
      </dgm:prSet>
      <dgm:spPr/>
    </dgm:pt>
    <dgm:pt modelId="{FC8129FD-07EE-8441-9334-7B031DC5035A}" type="pres">
      <dgm:prSet presAssocID="{5CD09572-F3EB-4444-8207-E5E62075E7A3}" presName="composite" presStyleCnt="0"/>
      <dgm:spPr/>
    </dgm:pt>
    <dgm:pt modelId="{C96C28D7-4343-4B4E-BA1C-19B0B39CFA55}" type="pres">
      <dgm:prSet presAssocID="{5CD09572-F3EB-4444-8207-E5E62075E7A3}" presName="parTx" presStyleLbl="alignNode1" presStyleIdx="0" presStyleCnt="5">
        <dgm:presLayoutVars>
          <dgm:chMax val="0"/>
          <dgm:chPref val="0"/>
          <dgm:bulletEnabled val="1"/>
        </dgm:presLayoutVars>
      </dgm:prSet>
      <dgm:spPr/>
    </dgm:pt>
    <dgm:pt modelId="{CBDE0A2F-F71A-F544-8853-14B5A870C58C}" type="pres">
      <dgm:prSet presAssocID="{5CD09572-F3EB-4444-8207-E5E62075E7A3}" presName="desTx" presStyleLbl="alignAccFollowNode1" presStyleIdx="0" presStyleCnt="5">
        <dgm:presLayoutVars>
          <dgm:bulletEnabled val="1"/>
        </dgm:presLayoutVars>
      </dgm:prSet>
      <dgm:spPr/>
    </dgm:pt>
    <dgm:pt modelId="{53E5AD9D-600F-A146-86EA-713B470FC395}" type="pres">
      <dgm:prSet presAssocID="{BF0E3B92-8CCA-43C3-AD8B-E47CA84ADD5F}" presName="space" presStyleCnt="0"/>
      <dgm:spPr/>
    </dgm:pt>
    <dgm:pt modelId="{A28A0734-248B-D14B-971C-95F52C90497F}" type="pres">
      <dgm:prSet presAssocID="{4A6AE020-AC09-4E6E-ADD7-5EB92674CD14}" presName="composite" presStyleCnt="0"/>
      <dgm:spPr/>
    </dgm:pt>
    <dgm:pt modelId="{7D6AD842-1D7F-544A-B500-A4E3B3ED07A9}" type="pres">
      <dgm:prSet presAssocID="{4A6AE020-AC09-4E6E-ADD7-5EB92674CD14}" presName="parTx" presStyleLbl="alignNode1" presStyleIdx="1" presStyleCnt="5" custLinFactX="100000" custLinFactNeighborX="133513" custLinFactNeighborY="5604">
        <dgm:presLayoutVars>
          <dgm:chMax val="0"/>
          <dgm:chPref val="0"/>
          <dgm:bulletEnabled val="1"/>
        </dgm:presLayoutVars>
      </dgm:prSet>
      <dgm:spPr/>
    </dgm:pt>
    <dgm:pt modelId="{46CD435E-C9E2-F849-B508-F195C811B508}" type="pres">
      <dgm:prSet presAssocID="{4A6AE020-AC09-4E6E-ADD7-5EB92674CD14}" presName="desTx" presStyleLbl="alignAccFollowNode1" presStyleIdx="1" presStyleCnt="5" custLinFactX="100000" custLinFactNeighborX="133513" custLinFactNeighborY="902">
        <dgm:presLayoutVars>
          <dgm:bulletEnabled val="1"/>
        </dgm:presLayoutVars>
      </dgm:prSet>
      <dgm:spPr/>
    </dgm:pt>
    <dgm:pt modelId="{7FA6A6D6-7A6A-0842-9578-517141B8EE64}" type="pres">
      <dgm:prSet presAssocID="{B78EEA2F-6A54-4124-A802-BED7309552D3}" presName="space" presStyleCnt="0"/>
      <dgm:spPr/>
    </dgm:pt>
    <dgm:pt modelId="{186ED43F-DE8B-7047-A871-64E9B82ED2C0}" type="pres">
      <dgm:prSet presAssocID="{54467397-1A5F-4416-AA21-9CDB0BEF48A5}" presName="composite" presStyleCnt="0"/>
      <dgm:spPr/>
    </dgm:pt>
    <dgm:pt modelId="{5C0FF793-1683-7F49-93BF-4922089678FF}" type="pres">
      <dgm:prSet presAssocID="{54467397-1A5F-4416-AA21-9CDB0BEF48A5}" presName="parTx" presStyleLbl="alignNode1" presStyleIdx="2" presStyleCnt="5">
        <dgm:presLayoutVars>
          <dgm:chMax val="0"/>
          <dgm:chPref val="0"/>
          <dgm:bulletEnabled val="1"/>
        </dgm:presLayoutVars>
      </dgm:prSet>
      <dgm:spPr/>
    </dgm:pt>
    <dgm:pt modelId="{7D18267C-7650-E841-AC78-01C3D9BD24E7}" type="pres">
      <dgm:prSet presAssocID="{54467397-1A5F-4416-AA21-9CDB0BEF48A5}" presName="desTx" presStyleLbl="alignAccFollowNode1" presStyleIdx="2" presStyleCnt="5">
        <dgm:presLayoutVars>
          <dgm:bulletEnabled val="1"/>
        </dgm:presLayoutVars>
      </dgm:prSet>
      <dgm:spPr/>
    </dgm:pt>
    <dgm:pt modelId="{9C489A30-5A8F-2E48-87EE-AE0773E34354}" type="pres">
      <dgm:prSet presAssocID="{4723D384-A3A9-40C1-82EC-83A515C766EC}" presName="space" presStyleCnt="0"/>
      <dgm:spPr/>
    </dgm:pt>
    <dgm:pt modelId="{308E42CA-0019-8145-889E-B02C1E3EBB3B}" type="pres">
      <dgm:prSet presAssocID="{C4173001-0558-4FAB-89D3-3087A5BABCCD}" presName="composite" presStyleCnt="0"/>
      <dgm:spPr/>
    </dgm:pt>
    <dgm:pt modelId="{5DC44005-4882-F34E-8136-B3FA0A1096A7}" type="pres">
      <dgm:prSet presAssocID="{C4173001-0558-4FAB-89D3-3087A5BABCCD}" presName="parTx" presStyleLbl="alignNode1" presStyleIdx="3" presStyleCnt="5" custLinFactX="-100000" custLinFactNeighborX="-127969" custLinFactNeighborY="-2413">
        <dgm:presLayoutVars>
          <dgm:chMax val="0"/>
          <dgm:chPref val="0"/>
          <dgm:bulletEnabled val="1"/>
        </dgm:presLayoutVars>
      </dgm:prSet>
      <dgm:spPr/>
    </dgm:pt>
    <dgm:pt modelId="{77A996F5-523D-4C41-AA4F-552E26C6B1B0}" type="pres">
      <dgm:prSet presAssocID="{C4173001-0558-4FAB-89D3-3087A5BABCCD}" presName="desTx" presStyleLbl="alignAccFollowNode1" presStyleIdx="3" presStyleCnt="5" custLinFactX="-100000" custLinFactNeighborX="-127969" custLinFactNeighborY="902">
        <dgm:presLayoutVars>
          <dgm:bulletEnabled val="1"/>
        </dgm:presLayoutVars>
      </dgm:prSet>
      <dgm:spPr/>
    </dgm:pt>
    <dgm:pt modelId="{861D1CF2-DC4B-BB44-80E7-28017BAA0DCE}" type="pres">
      <dgm:prSet presAssocID="{9548B002-DBF3-49F6-AB0A-A5295176F462}" presName="space" presStyleCnt="0"/>
      <dgm:spPr/>
    </dgm:pt>
    <dgm:pt modelId="{37D550FE-82CF-574E-9F31-7D72EFD9D827}" type="pres">
      <dgm:prSet presAssocID="{2D4703D6-EED6-4692-BCDA-D1261B5DFA3E}" presName="composite" presStyleCnt="0"/>
      <dgm:spPr/>
    </dgm:pt>
    <dgm:pt modelId="{9BA80352-0188-D141-AC58-C4983867A516}" type="pres">
      <dgm:prSet presAssocID="{2D4703D6-EED6-4692-BCDA-D1261B5DFA3E}" presName="parTx" presStyleLbl="alignNode1" presStyleIdx="4" presStyleCnt="5">
        <dgm:presLayoutVars>
          <dgm:chMax val="0"/>
          <dgm:chPref val="0"/>
          <dgm:bulletEnabled val="1"/>
        </dgm:presLayoutVars>
      </dgm:prSet>
      <dgm:spPr/>
    </dgm:pt>
    <dgm:pt modelId="{6788AC0E-5884-3E4F-8276-8E1D18C2B12F}" type="pres">
      <dgm:prSet presAssocID="{2D4703D6-EED6-4692-BCDA-D1261B5DFA3E}" presName="desTx" presStyleLbl="alignAccFollowNode1" presStyleIdx="4" presStyleCnt="5">
        <dgm:presLayoutVars>
          <dgm:bulletEnabled val="1"/>
        </dgm:presLayoutVars>
      </dgm:prSet>
      <dgm:spPr/>
    </dgm:pt>
  </dgm:ptLst>
  <dgm:cxnLst>
    <dgm:cxn modelId="{D5238D00-405D-4F95-9174-B776D4D7905B}" srcId="{95F4251C-448F-4D49-9F81-0BCE4CA10A14}" destId="{2D4703D6-EED6-4692-BCDA-D1261B5DFA3E}" srcOrd="4" destOrd="0" parTransId="{089EA1AE-0FE5-4AB4-A559-5B457A03A4E1}" sibTransId="{3AE8D78A-98AC-4E19-A696-486C123586F6}"/>
    <dgm:cxn modelId="{2D020005-9165-8645-9CFD-6D91CD0E510C}" type="presOf" srcId="{77083EE7-25CD-1F48-98B3-AE820E8E17DF}" destId="{7D18267C-7650-E841-AC78-01C3D9BD24E7}" srcOrd="0" destOrd="1" presId="urn:microsoft.com/office/officeart/2005/8/layout/hList1"/>
    <dgm:cxn modelId="{E41C1305-0A97-4C56-BE6E-E2DC9CF18A8A}" srcId="{5CD09572-F3EB-4444-8207-E5E62075E7A3}" destId="{AC194736-53F2-4541-85CA-CB3A0101FB91}" srcOrd="0" destOrd="0" parTransId="{0BC8BFB4-E550-47AA-B66A-210F30A33EE8}" sibTransId="{8E5BE0D9-1443-425F-A959-7C5F00C9F6E8}"/>
    <dgm:cxn modelId="{9CB8F805-C13D-47A8-A789-6252B640D3BE}" srcId="{4A6AE020-AC09-4E6E-ADD7-5EB92674CD14}" destId="{041F1CEB-6672-4DE1-9CC3-AC2C9EFEC3CC}" srcOrd="0" destOrd="0" parTransId="{80F6503E-427C-459D-B3D4-96891195AD64}" sibTransId="{58B92867-1C63-49E3-9CB2-1D6D0B3B87B8}"/>
    <dgm:cxn modelId="{A3ECF308-0BD3-7844-8A6B-1C11354080B2}" srcId="{5CD09572-F3EB-4444-8207-E5E62075E7A3}" destId="{EEA4C903-9384-8D4F-99E3-659CDCC2CC9A}" srcOrd="2" destOrd="0" parTransId="{DED5CCC6-3B31-E84A-835D-9810B187408A}" sibTransId="{36A3B650-D18B-9640-B0F3-A299FC584FA1}"/>
    <dgm:cxn modelId="{7412370D-9D34-9646-8B22-F387012A048A}" srcId="{4A6AE020-AC09-4E6E-ADD7-5EB92674CD14}" destId="{35AC85E7-5D1E-4548-97B4-B340638AD8EE}" srcOrd="3" destOrd="0" parTransId="{4731637B-9867-AF43-AC35-5A7F56B168E8}" sibTransId="{550D9ABF-752D-F64A-BC47-B0DE5E3C9E18}"/>
    <dgm:cxn modelId="{AB51770E-1314-E74E-8C13-509DA25469C9}" type="presOf" srcId="{366E650D-69F9-4BE6-AAAD-502DA9547D39}" destId="{77A996F5-523D-4C41-AA4F-552E26C6B1B0}" srcOrd="0" destOrd="0" presId="urn:microsoft.com/office/officeart/2005/8/layout/hList1"/>
    <dgm:cxn modelId="{F4719911-5D6E-9B48-8278-CDFC2E1AF28F}" type="presOf" srcId="{5E21DF33-3D10-3644-ADDC-074935A851C2}" destId="{46CD435E-C9E2-F849-B508-F195C811B508}" srcOrd="0" destOrd="1" presId="urn:microsoft.com/office/officeart/2005/8/layout/hList1"/>
    <dgm:cxn modelId="{1B8BAD12-5912-BA4D-A418-4B950F1D9F16}" type="presOf" srcId="{95F4251C-448F-4D49-9F81-0BCE4CA10A14}" destId="{AEA7394C-869B-1F44-A41A-B0D0F49B3D4D}" srcOrd="0" destOrd="0" presId="urn:microsoft.com/office/officeart/2005/8/layout/hList1"/>
    <dgm:cxn modelId="{D229E41A-542F-C644-82D7-C853C64E7322}" type="presOf" srcId="{C4173001-0558-4FAB-89D3-3087A5BABCCD}" destId="{5DC44005-4882-F34E-8136-B3FA0A1096A7}" srcOrd="0" destOrd="0" presId="urn:microsoft.com/office/officeart/2005/8/layout/hList1"/>
    <dgm:cxn modelId="{E9A9111B-AFC6-2944-B859-09C0812FD91B}" type="presOf" srcId="{54467397-1A5F-4416-AA21-9CDB0BEF48A5}" destId="{5C0FF793-1683-7F49-93BF-4922089678FF}" srcOrd="0" destOrd="0" presId="urn:microsoft.com/office/officeart/2005/8/layout/hList1"/>
    <dgm:cxn modelId="{EC76B41F-7F14-524D-8D03-61577216A81E}" type="presOf" srcId="{3475CF23-9FFE-0A43-8238-8CF33CF5C1E0}" destId="{46CD435E-C9E2-F849-B508-F195C811B508}" srcOrd="0" destOrd="2" presId="urn:microsoft.com/office/officeart/2005/8/layout/hList1"/>
    <dgm:cxn modelId="{4D56EC20-556B-3E48-8C58-81FE60D76E35}" srcId="{C4173001-0558-4FAB-89D3-3087A5BABCCD}" destId="{297DC4ED-6095-BC45-AC4E-A58B01FD8A3C}" srcOrd="1" destOrd="0" parTransId="{BABB004F-B27A-4743-B1D2-902D6406D412}" sibTransId="{422464A8-4F41-5B43-96B4-ECB91AD248D9}"/>
    <dgm:cxn modelId="{5986A73D-ECCA-484B-8797-8835A536C254}" type="presOf" srcId="{AC194736-53F2-4541-85CA-CB3A0101FB91}" destId="{CBDE0A2F-F71A-F544-8853-14B5A870C58C}" srcOrd="0" destOrd="0" presId="urn:microsoft.com/office/officeart/2005/8/layout/hList1"/>
    <dgm:cxn modelId="{B9A3813F-B4FA-4716-B488-6FDF06CDB30A}" srcId="{54467397-1A5F-4416-AA21-9CDB0BEF48A5}" destId="{55867CAF-9669-49D6-BC57-2C30E6602CCD}" srcOrd="0" destOrd="0" parTransId="{9956A651-7DA1-423F-B607-D46F9163E18B}" sibTransId="{BCC101A8-694F-4285-A4C8-BCC755B2027A}"/>
    <dgm:cxn modelId="{F638725F-A632-484D-9C49-2E3D24853EC2}" type="presOf" srcId="{041F1CEB-6672-4DE1-9CC3-AC2C9EFEC3CC}" destId="{46CD435E-C9E2-F849-B508-F195C811B508}" srcOrd="0" destOrd="0" presId="urn:microsoft.com/office/officeart/2005/8/layout/hList1"/>
    <dgm:cxn modelId="{0B861D41-6567-4BB9-A917-9E924114CC61}" srcId="{95F4251C-448F-4D49-9F81-0BCE4CA10A14}" destId="{5CD09572-F3EB-4444-8207-E5E62075E7A3}" srcOrd="0" destOrd="0" parTransId="{9E978095-1295-400E-8E6D-054D4AE50D1C}" sibTransId="{BF0E3B92-8CCA-43C3-AD8B-E47CA84ADD5F}"/>
    <dgm:cxn modelId="{C0DDCB61-66A6-E649-B994-CFF82E38383F}" srcId="{54467397-1A5F-4416-AA21-9CDB0BEF48A5}" destId="{77083EE7-25CD-1F48-98B3-AE820E8E17DF}" srcOrd="1" destOrd="0" parTransId="{08AA295B-6406-E242-876D-49D459265B39}" sibTransId="{DD7F5FF2-0FB2-BF4D-BE1E-F5D834ADD07F}"/>
    <dgm:cxn modelId="{1F040142-0FE5-4153-AF1B-B5323310298C}" srcId="{2D4703D6-EED6-4692-BCDA-D1261B5DFA3E}" destId="{3F7A360E-5F23-42AB-BC3A-3C7C2404999C}" srcOrd="0" destOrd="0" parTransId="{24D25F6D-4B5F-45EC-917B-74E4A2434126}" sibTransId="{02D8600A-A78B-4392-BFBA-3AAEF6D4C557}"/>
    <dgm:cxn modelId="{49CC9E64-99EA-5A46-8433-11DEB9240622}" type="presOf" srcId="{FD4440C8-E53F-FA49-938E-1F87BACE10B8}" destId="{CBDE0A2F-F71A-F544-8853-14B5A870C58C}" srcOrd="0" destOrd="4" presId="urn:microsoft.com/office/officeart/2005/8/layout/hList1"/>
    <dgm:cxn modelId="{A4D9F766-5544-D443-B8BF-B4875D064E14}" type="presOf" srcId="{E525517D-C7F0-C646-B2AB-025D6A6ED9EF}" destId="{7D18267C-7650-E841-AC78-01C3D9BD24E7}" srcOrd="0" destOrd="4" presId="urn:microsoft.com/office/officeart/2005/8/layout/hList1"/>
    <dgm:cxn modelId="{133F9D48-3405-9145-900D-5AFCFBF90296}" srcId="{4A6AE020-AC09-4E6E-ADD7-5EB92674CD14}" destId="{5E21DF33-3D10-3644-ADDC-074935A851C2}" srcOrd="1" destOrd="0" parTransId="{AC03F0C8-EA94-2A45-9CBD-4F5D41F0AE6B}" sibTransId="{B034EC1E-DF14-424B-8D3C-5C966EB66995}"/>
    <dgm:cxn modelId="{71FF434C-9EEE-734C-AF75-46C845C5BEAA}" srcId="{2D4703D6-EED6-4692-BCDA-D1261B5DFA3E}" destId="{E184E03D-58CB-284E-A1FB-AF8C575861A5}" srcOrd="3" destOrd="0" parTransId="{21DAF792-D96C-3D4D-821A-53B7A2F927CC}" sibTransId="{A70B1C36-CAB8-6A42-ADB1-9CBE5BBEC72B}"/>
    <dgm:cxn modelId="{47DC484C-09D3-A345-8619-EF5A98673DAE}" srcId="{C4173001-0558-4FAB-89D3-3087A5BABCCD}" destId="{EE5E552C-C1F4-CC45-AFC1-40741B7AB702}" srcOrd="4" destOrd="0" parTransId="{E21AFC4A-0C89-D14E-AC91-1BCC010BA71C}" sibTransId="{70406345-0964-CF4B-BC24-3F7B7FE2019D}"/>
    <dgm:cxn modelId="{7A7ACB4C-1CD9-8D47-9542-FD843DF79AE0}" srcId="{54467397-1A5F-4416-AA21-9CDB0BEF48A5}" destId="{91A6CB04-F308-5A40-934D-93ACE5F5D0D8}" srcOrd="3" destOrd="0" parTransId="{162D6F43-9A6C-6F41-9D16-66E7137906F8}" sibTransId="{DF60D9C9-77CA-F84D-924C-D83BED0E450C}"/>
    <dgm:cxn modelId="{28327B70-052B-8848-B67A-B82390891603}" type="presOf" srcId="{8D3170EE-5F79-C141-AE6B-5E0032C25DB6}" destId="{6788AC0E-5884-3E4F-8276-8E1D18C2B12F}" srcOrd="0" destOrd="1" presId="urn:microsoft.com/office/officeart/2005/8/layout/hList1"/>
    <dgm:cxn modelId="{2427AC51-EECD-0E4B-BA74-D10A752A06C8}" type="presOf" srcId="{EEA4C903-9384-8D4F-99E3-659CDCC2CC9A}" destId="{CBDE0A2F-F71A-F544-8853-14B5A870C58C}" srcOrd="0" destOrd="2" presId="urn:microsoft.com/office/officeart/2005/8/layout/hList1"/>
    <dgm:cxn modelId="{8F7E8754-9CBC-334C-A0A1-F23CBFACF2F7}" type="presOf" srcId="{2D4703D6-EED6-4692-BCDA-D1261B5DFA3E}" destId="{9BA80352-0188-D141-AC58-C4983867A516}" srcOrd="0" destOrd="0" presId="urn:microsoft.com/office/officeart/2005/8/layout/hList1"/>
    <dgm:cxn modelId="{66A7FD54-1A9E-084A-AD28-6B58BF47F193}" type="presOf" srcId="{3F7A360E-5F23-42AB-BC3A-3C7C2404999C}" destId="{6788AC0E-5884-3E4F-8276-8E1D18C2B12F}" srcOrd="0" destOrd="0" presId="urn:microsoft.com/office/officeart/2005/8/layout/hList1"/>
    <dgm:cxn modelId="{BF406C76-DE9B-4F55-B8C4-84B2834A3CA7}" srcId="{95F4251C-448F-4D49-9F81-0BCE4CA10A14}" destId="{C4173001-0558-4FAB-89D3-3087A5BABCCD}" srcOrd="3" destOrd="0" parTransId="{2AB54369-C66D-4EBC-BC31-4F78B033811E}" sibTransId="{9548B002-DBF3-49F6-AB0A-A5295176F462}"/>
    <dgm:cxn modelId="{356EE17A-C170-B045-83CF-959DC69F6477}" srcId="{2D4703D6-EED6-4692-BCDA-D1261B5DFA3E}" destId="{5385C7D1-67B9-1A45-B147-B1BD5BE4F45F}" srcOrd="2" destOrd="0" parTransId="{A04CA368-E69D-8F40-8144-145C0950903D}" sibTransId="{FCB69205-6096-244C-8F56-21AA10D731D8}"/>
    <dgm:cxn modelId="{48423E7B-C05D-FF44-9DF1-5CB264053B0F}" srcId="{5CD09572-F3EB-4444-8207-E5E62075E7A3}" destId="{9A8896CF-B8A3-E643-B727-503E9F3CABD3}" srcOrd="3" destOrd="0" parTransId="{006EEC88-CBF5-FE48-8203-48491E706BA2}" sibTransId="{D0A148EA-2576-7544-B721-D4D4B590E7BC}"/>
    <dgm:cxn modelId="{2414137C-8BAE-D342-9F04-F938266E63EC}" type="presOf" srcId="{EE5E552C-C1F4-CC45-AFC1-40741B7AB702}" destId="{77A996F5-523D-4C41-AA4F-552E26C6B1B0}" srcOrd="0" destOrd="4" presId="urn:microsoft.com/office/officeart/2005/8/layout/hList1"/>
    <dgm:cxn modelId="{F477D17E-0F0E-4844-847C-58F134041D78}" srcId="{2D4703D6-EED6-4692-BCDA-D1261B5DFA3E}" destId="{F3CF18C3-2564-484C-AB67-4A2721076921}" srcOrd="4" destOrd="0" parTransId="{4F50A2A5-7C1F-4B48-8BC3-D370ED704501}" sibTransId="{F0C1D52F-6E05-724E-8A56-01ADAD78244D}"/>
    <dgm:cxn modelId="{03B0B483-F162-E247-9F03-BDB33F4AF041}" type="presOf" srcId="{9A8896CF-B8A3-E643-B727-503E9F3CABD3}" destId="{CBDE0A2F-F71A-F544-8853-14B5A870C58C}" srcOrd="0" destOrd="3" presId="urn:microsoft.com/office/officeart/2005/8/layout/hList1"/>
    <dgm:cxn modelId="{AF55F091-AE94-4F41-BBEE-9C5F7955D772}" type="presOf" srcId="{91A6CB04-F308-5A40-934D-93ACE5F5D0D8}" destId="{7D18267C-7650-E841-AC78-01C3D9BD24E7}" srcOrd="0" destOrd="3" presId="urn:microsoft.com/office/officeart/2005/8/layout/hList1"/>
    <dgm:cxn modelId="{78CC6F92-A7CE-BE42-B9D6-04791940E409}" srcId="{5CD09572-F3EB-4444-8207-E5E62075E7A3}" destId="{FD4440C8-E53F-FA49-938E-1F87BACE10B8}" srcOrd="4" destOrd="0" parTransId="{888ECB09-3962-184D-895A-CBE21CE14B78}" sibTransId="{F3A7B5F6-6683-E743-9B35-2B0B5B4A8F10}"/>
    <dgm:cxn modelId="{C9FF6A93-9F0E-D342-A76A-6C33CFA4D5D8}" type="presOf" srcId="{55867CAF-9669-49D6-BC57-2C30E6602CCD}" destId="{7D18267C-7650-E841-AC78-01C3D9BD24E7}" srcOrd="0" destOrd="0" presId="urn:microsoft.com/office/officeart/2005/8/layout/hList1"/>
    <dgm:cxn modelId="{0282A194-498F-B640-BFC3-DC5E20E46AC5}" srcId="{4A6AE020-AC09-4E6E-ADD7-5EB92674CD14}" destId="{41E11A04-3079-D444-AAA3-034CF3495139}" srcOrd="4" destOrd="0" parTransId="{0A57BDE7-7315-A24A-9DB4-55CAEB31A0B0}" sibTransId="{4A6F13C6-0775-FB47-9C23-ABB7563D1EF6}"/>
    <dgm:cxn modelId="{F6F34095-34A0-B843-BDF0-0987786047F5}" type="presOf" srcId="{F3CF18C3-2564-484C-AB67-4A2721076921}" destId="{6788AC0E-5884-3E4F-8276-8E1D18C2B12F}" srcOrd="0" destOrd="4" presId="urn:microsoft.com/office/officeart/2005/8/layout/hList1"/>
    <dgm:cxn modelId="{2E1CCA97-E8DD-3544-B080-B613C613CCA2}" type="presOf" srcId="{5385C7D1-67B9-1A45-B147-B1BD5BE4F45F}" destId="{6788AC0E-5884-3E4F-8276-8E1D18C2B12F}" srcOrd="0" destOrd="2" presId="urn:microsoft.com/office/officeart/2005/8/layout/hList1"/>
    <dgm:cxn modelId="{53B1689B-0A1F-4D48-8202-8C6897C5D65E}" srcId="{4A6AE020-AC09-4E6E-ADD7-5EB92674CD14}" destId="{3475CF23-9FFE-0A43-8238-8CF33CF5C1E0}" srcOrd="2" destOrd="0" parTransId="{175302CD-342E-1E4E-B524-E86A36CD7548}" sibTransId="{1410C473-E72E-AF48-A909-860BC8FEB8E3}"/>
    <dgm:cxn modelId="{32E7919E-8EE5-3B4A-BE48-E0ED3095B5D0}" srcId="{5CD09572-F3EB-4444-8207-E5E62075E7A3}" destId="{2EBB9398-4CB9-8741-AC57-3EE4D089A749}" srcOrd="1" destOrd="0" parTransId="{065A16DC-62B0-F748-8218-ABA90636C8D1}" sibTransId="{4386C359-576F-8B43-B6EC-23C738D5C6F0}"/>
    <dgm:cxn modelId="{E8C7DCA0-9992-4CB4-9C55-974F25608883}" srcId="{C4173001-0558-4FAB-89D3-3087A5BABCCD}" destId="{366E650D-69F9-4BE6-AAAD-502DA9547D39}" srcOrd="0" destOrd="0" parTransId="{EEE545C1-F277-4C44-B36B-6930886ADDE6}" sibTransId="{51FA7973-16B1-4860-8F3F-5EE57EC9332A}"/>
    <dgm:cxn modelId="{B3CC6DA4-3072-7342-810B-68949EA7DB3A}" type="presOf" srcId="{35AC85E7-5D1E-4548-97B4-B340638AD8EE}" destId="{46CD435E-C9E2-F849-B508-F195C811B508}" srcOrd="0" destOrd="3" presId="urn:microsoft.com/office/officeart/2005/8/layout/hList1"/>
    <dgm:cxn modelId="{96F312A9-3E87-424D-B8A4-F739B85C54C5}" srcId="{2D4703D6-EED6-4692-BCDA-D1261B5DFA3E}" destId="{8D3170EE-5F79-C141-AE6B-5E0032C25DB6}" srcOrd="1" destOrd="0" parTransId="{5E12CAB8-5DE2-BA44-BCDD-6604801D6953}" sibTransId="{A7F553C4-DABC-AD46-B5F7-2E06F2106B76}"/>
    <dgm:cxn modelId="{CCE21CA9-477B-6B46-87A9-09AAE05A1C9A}" type="presOf" srcId="{84656A38-1E32-A04C-BEB7-E93A692D0C47}" destId="{7D18267C-7650-E841-AC78-01C3D9BD24E7}" srcOrd="0" destOrd="2" presId="urn:microsoft.com/office/officeart/2005/8/layout/hList1"/>
    <dgm:cxn modelId="{FCD969B3-E680-2144-9E5F-B2ACF717297E}" type="presOf" srcId="{5CD09572-F3EB-4444-8207-E5E62075E7A3}" destId="{C96C28D7-4343-4B4E-BA1C-19B0B39CFA55}" srcOrd="0" destOrd="0" presId="urn:microsoft.com/office/officeart/2005/8/layout/hList1"/>
    <dgm:cxn modelId="{508AA5C4-B4FA-3145-B993-F11FBFA5A0D7}" type="presOf" srcId="{03649F1B-4182-4D49-82FD-A62B1D67FDDF}" destId="{77A996F5-523D-4C41-AA4F-552E26C6B1B0}" srcOrd="0" destOrd="3" presId="urn:microsoft.com/office/officeart/2005/8/layout/hList1"/>
    <dgm:cxn modelId="{AA8DD9C5-6927-7549-8468-64A5D14EA6C6}" srcId="{C4173001-0558-4FAB-89D3-3087A5BABCCD}" destId="{03649F1B-4182-4D49-82FD-A62B1D67FDDF}" srcOrd="3" destOrd="0" parTransId="{35E8CABB-B1D1-A94D-933D-6C88078EB1FF}" sibTransId="{C27E5F1D-A581-F643-A3B8-A5001D3448E3}"/>
    <dgm:cxn modelId="{3B7DCECC-1EFB-4C8B-83BB-BBF3520968B0}" srcId="{95F4251C-448F-4D49-9F81-0BCE4CA10A14}" destId="{54467397-1A5F-4416-AA21-9CDB0BEF48A5}" srcOrd="2" destOrd="0" parTransId="{E91AA131-256B-432E-BA23-DB643031C1A9}" sibTransId="{4723D384-A3A9-40C1-82EC-83A515C766EC}"/>
    <dgm:cxn modelId="{A58D8ED6-C2B3-9349-AF7F-E72C920BB995}" type="presOf" srcId="{41E11A04-3079-D444-AAA3-034CF3495139}" destId="{46CD435E-C9E2-F849-B508-F195C811B508}" srcOrd="0" destOrd="4" presId="urn:microsoft.com/office/officeart/2005/8/layout/hList1"/>
    <dgm:cxn modelId="{69D9C7E4-0FC7-384F-A339-1FE3BE0C8CE6}" type="presOf" srcId="{7852A3D2-F708-B649-AF9C-B388D08170EA}" destId="{77A996F5-523D-4C41-AA4F-552E26C6B1B0}" srcOrd="0" destOrd="2" presId="urn:microsoft.com/office/officeart/2005/8/layout/hList1"/>
    <dgm:cxn modelId="{B768FEE6-EB1B-3540-B54A-19BBED6BC3BC}" srcId="{54467397-1A5F-4416-AA21-9CDB0BEF48A5}" destId="{E525517D-C7F0-C646-B2AB-025D6A6ED9EF}" srcOrd="4" destOrd="0" parTransId="{141A38B3-72B3-3F47-B096-002DDBB6F4E6}" sibTransId="{9D5948C2-321C-1046-98F5-8E16C5CB6DA8}"/>
    <dgm:cxn modelId="{F965CAE8-521E-4ADA-8DA8-52340ED6E120}" srcId="{95F4251C-448F-4D49-9F81-0BCE4CA10A14}" destId="{4A6AE020-AC09-4E6E-ADD7-5EB92674CD14}" srcOrd="1" destOrd="0" parTransId="{FCB575F8-C97A-48B4-BFE6-EB77872E0713}" sibTransId="{B78EEA2F-6A54-4124-A802-BED7309552D3}"/>
    <dgm:cxn modelId="{3DC843EA-E7E5-CB48-8205-8AC1FF7B3E83}" srcId="{54467397-1A5F-4416-AA21-9CDB0BEF48A5}" destId="{84656A38-1E32-A04C-BEB7-E93A692D0C47}" srcOrd="2" destOrd="0" parTransId="{B49985E9-0690-834A-B2E7-ED8593287215}" sibTransId="{B15F9FBF-B1E1-424B-ABC9-3CD7DAA74178}"/>
    <dgm:cxn modelId="{31213FEC-68D9-3249-B698-5EE4BF08DCEC}" srcId="{C4173001-0558-4FAB-89D3-3087A5BABCCD}" destId="{7852A3D2-F708-B649-AF9C-B388D08170EA}" srcOrd="2" destOrd="0" parTransId="{B347596E-409B-A14A-BA66-E68D7014F8BF}" sibTransId="{38C275D8-B29F-4446-8E95-FD666BD45D96}"/>
    <dgm:cxn modelId="{6D2A76EF-1ABE-524E-9D85-4E45E3310566}" type="presOf" srcId="{4A6AE020-AC09-4E6E-ADD7-5EB92674CD14}" destId="{7D6AD842-1D7F-544A-B500-A4E3B3ED07A9}" srcOrd="0" destOrd="0" presId="urn:microsoft.com/office/officeart/2005/8/layout/hList1"/>
    <dgm:cxn modelId="{BC9459F6-E78E-014F-9A9F-CDC081BAA9F3}" type="presOf" srcId="{E184E03D-58CB-284E-A1FB-AF8C575861A5}" destId="{6788AC0E-5884-3E4F-8276-8E1D18C2B12F}" srcOrd="0" destOrd="3" presId="urn:microsoft.com/office/officeart/2005/8/layout/hList1"/>
    <dgm:cxn modelId="{F0B188F8-FB79-E34A-8C2F-77BE56622360}" type="presOf" srcId="{297DC4ED-6095-BC45-AC4E-A58B01FD8A3C}" destId="{77A996F5-523D-4C41-AA4F-552E26C6B1B0}" srcOrd="0" destOrd="1" presId="urn:microsoft.com/office/officeart/2005/8/layout/hList1"/>
    <dgm:cxn modelId="{68B646FE-BB7F-DA45-A1E0-0E00120A35DF}" type="presOf" srcId="{2EBB9398-4CB9-8741-AC57-3EE4D089A749}" destId="{CBDE0A2F-F71A-F544-8853-14B5A870C58C}" srcOrd="0" destOrd="1" presId="urn:microsoft.com/office/officeart/2005/8/layout/hList1"/>
    <dgm:cxn modelId="{7DF5142C-984C-BC4D-ABFD-D5127797CB71}" type="presParOf" srcId="{AEA7394C-869B-1F44-A41A-B0D0F49B3D4D}" destId="{FC8129FD-07EE-8441-9334-7B031DC5035A}" srcOrd="0" destOrd="0" presId="urn:microsoft.com/office/officeart/2005/8/layout/hList1"/>
    <dgm:cxn modelId="{7232FFB0-8F24-054E-89C6-F9679D3E8A4C}" type="presParOf" srcId="{FC8129FD-07EE-8441-9334-7B031DC5035A}" destId="{C96C28D7-4343-4B4E-BA1C-19B0B39CFA55}" srcOrd="0" destOrd="0" presId="urn:microsoft.com/office/officeart/2005/8/layout/hList1"/>
    <dgm:cxn modelId="{A80E7C2B-D1C3-5943-93FB-95528F36B8F1}" type="presParOf" srcId="{FC8129FD-07EE-8441-9334-7B031DC5035A}" destId="{CBDE0A2F-F71A-F544-8853-14B5A870C58C}" srcOrd="1" destOrd="0" presId="urn:microsoft.com/office/officeart/2005/8/layout/hList1"/>
    <dgm:cxn modelId="{67ECF323-8F1C-2047-B1DB-3D8862613E26}" type="presParOf" srcId="{AEA7394C-869B-1F44-A41A-B0D0F49B3D4D}" destId="{53E5AD9D-600F-A146-86EA-713B470FC395}" srcOrd="1" destOrd="0" presId="urn:microsoft.com/office/officeart/2005/8/layout/hList1"/>
    <dgm:cxn modelId="{1B76F1CF-58D0-794D-B2C3-478116B903EC}" type="presParOf" srcId="{AEA7394C-869B-1F44-A41A-B0D0F49B3D4D}" destId="{A28A0734-248B-D14B-971C-95F52C90497F}" srcOrd="2" destOrd="0" presId="urn:microsoft.com/office/officeart/2005/8/layout/hList1"/>
    <dgm:cxn modelId="{F1CCB8FE-2665-6A48-936E-F554DBFFD7D9}" type="presParOf" srcId="{A28A0734-248B-D14B-971C-95F52C90497F}" destId="{7D6AD842-1D7F-544A-B500-A4E3B3ED07A9}" srcOrd="0" destOrd="0" presId="urn:microsoft.com/office/officeart/2005/8/layout/hList1"/>
    <dgm:cxn modelId="{1512BAB2-F625-E645-B36F-987CC751F9FD}" type="presParOf" srcId="{A28A0734-248B-D14B-971C-95F52C90497F}" destId="{46CD435E-C9E2-F849-B508-F195C811B508}" srcOrd="1" destOrd="0" presId="urn:microsoft.com/office/officeart/2005/8/layout/hList1"/>
    <dgm:cxn modelId="{F31C5209-1BFE-7C4B-AB98-56B8006A9497}" type="presParOf" srcId="{AEA7394C-869B-1F44-A41A-B0D0F49B3D4D}" destId="{7FA6A6D6-7A6A-0842-9578-517141B8EE64}" srcOrd="3" destOrd="0" presId="urn:microsoft.com/office/officeart/2005/8/layout/hList1"/>
    <dgm:cxn modelId="{999BCF49-44ED-DC4F-AE75-D7A5AC4E7E92}" type="presParOf" srcId="{AEA7394C-869B-1F44-A41A-B0D0F49B3D4D}" destId="{186ED43F-DE8B-7047-A871-64E9B82ED2C0}" srcOrd="4" destOrd="0" presId="urn:microsoft.com/office/officeart/2005/8/layout/hList1"/>
    <dgm:cxn modelId="{B6E5FA5F-3D75-F842-87D2-1DF5F4EDC283}" type="presParOf" srcId="{186ED43F-DE8B-7047-A871-64E9B82ED2C0}" destId="{5C0FF793-1683-7F49-93BF-4922089678FF}" srcOrd="0" destOrd="0" presId="urn:microsoft.com/office/officeart/2005/8/layout/hList1"/>
    <dgm:cxn modelId="{6C73B8A7-CF79-6F47-9CA9-2207020D07F2}" type="presParOf" srcId="{186ED43F-DE8B-7047-A871-64E9B82ED2C0}" destId="{7D18267C-7650-E841-AC78-01C3D9BD24E7}" srcOrd="1" destOrd="0" presId="urn:microsoft.com/office/officeart/2005/8/layout/hList1"/>
    <dgm:cxn modelId="{91A2C704-5967-6D46-B77F-43AB2D937EB8}" type="presParOf" srcId="{AEA7394C-869B-1F44-A41A-B0D0F49B3D4D}" destId="{9C489A30-5A8F-2E48-87EE-AE0773E34354}" srcOrd="5" destOrd="0" presId="urn:microsoft.com/office/officeart/2005/8/layout/hList1"/>
    <dgm:cxn modelId="{BF05D37C-614F-F54C-93DD-9E7224125ADA}" type="presParOf" srcId="{AEA7394C-869B-1F44-A41A-B0D0F49B3D4D}" destId="{308E42CA-0019-8145-889E-B02C1E3EBB3B}" srcOrd="6" destOrd="0" presId="urn:microsoft.com/office/officeart/2005/8/layout/hList1"/>
    <dgm:cxn modelId="{ED111929-CDFB-894A-964C-8490031D081B}" type="presParOf" srcId="{308E42CA-0019-8145-889E-B02C1E3EBB3B}" destId="{5DC44005-4882-F34E-8136-B3FA0A1096A7}" srcOrd="0" destOrd="0" presId="urn:microsoft.com/office/officeart/2005/8/layout/hList1"/>
    <dgm:cxn modelId="{6405A4B6-BCDF-E440-8BCF-59E00915F7AF}" type="presParOf" srcId="{308E42CA-0019-8145-889E-B02C1E3EBB3B}" destId="{77A996F5-523D-4C41-AA4F-552E26C6B1B0}" srcOrd="1" destOrd="0" presId="urn:microsoft.com/office/officeart/2005/8/layout/hList1"/>
    <dgm:cxn modelId="{14D1B7F1-8B95-2B45-946F-D7BC686B2ADD}" type="presParOf" srcId="{AEA7394C-869B-1F44-A41A-B0D0F49B3D4D}" destId="{861D1CF2-DC4B-BB44-80E7-28017BAA0DCE}" srcOrd="7" destOrd="0" presId="urn:microsoft.com/office/officeart/2005/8/layout/hList1"/>
    <dgm:cxn modelId="{1C90C01B-A370-E648-AEB3-1107D242E02C}" type="presParOf" srcId="{AEA7394C-869B-1F44-A41A-B0D0F49B3D4D}" destId="{37D550FE-82CF-574E-9F31-7D72EFD9D827}" srcOrd="8" destOrd="0" presId="urn:microsoft.com/office/officeart/2005/8/layout/hList1"/>
    <dgm:cxn modelId="{8FCEA9EE-65B9-6C42-8160-0ED72BA2AC6C}" type="presParOf" srcId="{37D550FE-82CF-574E-9F31-7D72EFD9D827}" destId="{9BA80352-0188-D141-AC58-C4983867A516}" srcOrd="0" destOrd="0" presId="urn:microsoft.com/office/officeart/2005/8/layout/hList1"/>
    <dgm:cxn modelId="{627A7394-10AA-684D-9708-F430742623E0}" type="presParOf" srcId="{37D550FE-82CF-574E-9F31-7D72EFD9D827}" destId="{6788AC0E-5884-3E4F-8276-8E1D18C2B12F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43AA674-7727-41D8-9B23-D5F490C6C278}" type="doc">
      <dgm:prSet loTypeId="urn:microsoft.com/office/officeart/2018/2/layout/IconLabel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4BC99BE-865E-47A5-9639-D6477A662990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0" i="0"/>
            <a:t>Address any comments or concerns from the Planning Board</a:t>
          </a:r>
          <a:endParaRPr lang="en-US"/>
        </a:p>
      </dgm:t>
    </dgm:pt>
    <dgm:pt modelId="{34469436-6E33-4CA3-AF12-96B18CE1A03C}" type="parTrans" cxnId="{62FE6CF1-8494-4763-89FE-22F18DC423FE}">
      <dgm:prSet/>
      <dgm:spPr/>
      <dgm:t>
        <a:bodyPr/>
        <a:lstStyle/>
        <a:p>
          <a:endParaRPr lang="en-US"/>
        </a:p>
      </dgm:t>
    </dgm:pt>
    <dgm:pt modelId="{FA4FA909-E883-4C93-A044-E133D9249903}" type="sibTrans" cxnId="{62FE6CF1-8494-4763-89FE-22F18DC423FE}">
      <dgm:prSet/>
      <dgm:spPr/>
      <dgm:t>
        <a:bodyPr/>
        <a:lstStyle/>
        <a:p>
          <a:endParaRPr lang="en-US"/>
        </a:p>
      </dgm:t>
    </dgm:pt>
    <dgm:pt modelId="{E3F09C86-0650-42CC-81AF-F54902ADB622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0" i="0"/>
            <a:t>Solicit more photo submissions</a:t>
          </a:r>
          <a:endParaRPr lang="en-US"/>
        </a:p>
      </dgm:t>
    </dgm:pt>
    <dgm:pt modelId="{DA066DCF-8CF6-4E1E-8A18-B14534C6E883}" type="parTrans" cxnId="{4C6FBD50-AAF2-436A-9690-4E287B10F5AB}">
      <dgm:prSet/>
      <dgm:spPr/>
      <dgm:t>
        <a:bodyPr/>
        <a:lstStyle/>
        <a:p>
          <a:endParaRPr lang="en-US"/>
        </a:p>
      </dgm:t>
    </dgm:pt>
    <dgm:pt modelId="{D149C7A7-C785-4AD6-BF6F-DBF6EE61671A}" type="sibTrans" cxnId="{4C6FBD50-AAF2-436A-9690-4E287B10F5AB}">
      <dgm:prSet/>
      <dgm:spPr/>
      <dgm:t>
        <a:bodyPr/>
        <a:lstStyle/>
        <a:p>
          <a:endParaRPr lang="en-US"/>
        </a:p>
      </dgm:t>
    </dgm:pt>
    <dgm:pt modelId="{0EF53F13-E08C-4A83-88F4-AF37268FF219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0" i="0"/>
            <a:t>Finish non-substantive elements of the final document: title page, table of contents, appendices</a:t>
          </a:r>
          <a:endParaRPr lang="en-US"/>
        </a:p>
      </dgm:t>
    </dgm:pt>
    <dgm:pt modelId="{32198A2D-B113-46AB-AB8F-4CB0FA6AC7F7}" type="parTrans" cxnId="{E5C7576E-64D8-4605-9CB0-B9C7548BFBC8}">
      <dgm:prSet/>
      <dgm:spPr/>
      <dgm:t>
        <a:bodyPr/>
        <a:lstStyle/>
        <a:p>
          <a:endParaRPr lang="en-US"/>
        </a:p>
      </dgm:t>
    </dgm:pt>
    <dgm:pt modelId="{30EF00AA-BA98-4BBA-A011-CF394ABD6C8D}" type="sibTrans" cxnId="{E5C7576E-64D8-4605-9CB0-B9C7548BFBC8}">
      <dgm:prSet/>
      <dgm:spPr/>
      <dgm:t>
        <a:bodyPr/>
        <a:lstStyle/>
        <a:p>
          <a:endParaRPr lang="en-US"/>
        </a:p>
      </dgm:t>
    </dgm:pt>
    <dgm:pt modelId="{B2FBCFCF-8702-4B96-B08E-196BBF5F647E}" type="pres">
      <dgm:prSet presAssocID="{643AA674-7727-41D8-9B23-D5F490C6C278}" presName="root" presStyleCnt="0">
        <dgm:presLayoutVars>
          <dgm:dir/>
          <dgm:resizeHandles val="exact"/>
        </dgm:presLayoutVars>
      </dgm:prSet>
      <dgm:spPr/>
    </dgm:pt>
    <dgm:pt modelId="{75BCE2D0-12CC-40E2-BDC2-0FE33532C951}" type="pres">
      <dgm:prSet presAssocID="{74BC99BE-865E-47A5-9639-D6477A662990}" presName="compNode" presStyleCnt="0"/>
      <dgm:spPr/>
    </dgm:pt>
    <dgm:pt modelId="{92E04581-2130-40A0-BFF5-2373797BAB17}" type="pres">
      <dgm:prSet presAssocID="{74BC99BE-865E-47A5-9639-D6477A662990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elp"/>
        </a:ext>
      </dgm:extLst>
    </dgm:pt>
    <dgm:pt modelId="{FB2936B4-D6AF-41B8-860C-32454DDF4B26}" type="pres">
      <dgm:prSet presAssocID="{74BC99BE-865E-47A5-9639-D6477A662990}" presName="spaceRect" presStyleCnt="0"/>
      <dgm:spPr/>
    </dgm:pt>
    <dgm:pt modelId="{877309CB-35CE-4A57-A9CE-3BFBF98F6A57}" type="pres">
      <dgm:prSet presAssocID="{74BC99BE-865E-47A5-9639-D6477A662990}" presName="textRect" presStyleLbl="revTx" presStyleIdx="0" presStyleCnt="3">
        <dgm:presLayoutVars>
          <dgm:chMax val="1"/>
          <dgm:chPref val="1"/>
        </dgm:presLayoutVars>
      </dgm:prSet>
      <dgm:spPr/>
    </dgm:pt>
    <dgm:pt modelId="{3D7FAB8D-B1E7-411C-9126-8A6F7A24B41F}" type="pres">
      <dgm:prSet presAssocID="{FA4FA909-E883-4C93-A044-E133D9249903}" presName="sibTrans" presStyleCnt="0"/>
      <dgm:spPr/>
    </dgm:pt>
    <dgm:pt modelId="{0C814976-C7A3-48D6-9D43-231AA66872C8}" type="pres">
      <dgm:prSet presAssocID="{E3F09C86-0650-42CC-81AF-F54902ADB622}" presName="compNode" presStyleCnt="0"/>
      <dgm:spPr/>
    </dgm:pt>
    <dgm:pt modelId="{AE4B3D98-B40D-4A52-915C-F1A3D12B87D6}" type="pres">
      <dgm:prSet presAssocID="{E3F09C86-0650-42CC-81AF-F54902ADB622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amera"/>
        </a:ext>
      </dgm:extLst>
    </dgm:pt>
    <dgm:pt modelId="{5E1BC98F-2358-4C1B-B341-0D0066A0606E}" type="pres">
      <dgm:prSet presAssocID="{E3F09C86-0650-42CC-81AF-F54902ADB622}" presName="spaceRect" presStyleCnt="0"/>
      <dgm:spPr/>
    </dgm:pt>
    <dgm:pt modelId="{3D550E70-E79D-4140-9B64-D7248E9BEF88}" type="pres">
      <dgm:prSet presAssocID="{E3F09C86-0650-42CC-81AF-F54902ADB622}" presName="textRect" presStyleLbl="revTx" presStyleIdx="1" presStyleCnt="3">
        <dgm:presLayoutVars>
          <dgm:chMax val="1"/>
          <dgm:chPref val="1"/>
        </dgm:presLayoutVars>
      </dgm:prSet>
      <dgm:spPr/>
    </dgm:pt>
    <dgm:pt modelId="{76F8531D-F019-48B4-B34A-02B98E61CA8F}" type="pres">
      <dgm:prSet presAssocID="{D149C7A7-C785-4AD6-BF6F-DBF6EE61671A}" presName="sibTrans" presStyleCnt="0"/>
      <dgm:spPr/>
    </dgm:pt>
    <dgm:pt modelId="{639291B1-E32C-4478-B6E1-2D0579FA6B96}" type="pres">
      <dgm:prSet presAssocID="{0EF53F13-E08C-4A83-88F4-AF37268FF219}" presName="compNode" presStyleCnt="0"/>
      <dgm:spPr/>
    </dgm:pt>
    <dgm:pt modelId="{D52AD73F-E972-4B2C-A8D5-86B68BA29C17}" type="pres">
      <dgm:prSet presAssocID="{0EF53F13-E08C-4A83-88F4-AF37268FF219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ocument"/>
        </a:ext>
      </dgm:extLst>
    </dgm:pt>
    <dgm:pt modelId="{72A6BE22-9E48-4146-B2FB-38E744FB106B}" type="pres">
      <dgm:prSet presAssocID="{0EF53F13-E08C-4A83-88F4-AF37268FF219}" presName="spaceRect" presStyleCnt="0"/>
      <dgm:spPr/>
    </dgm:pt>
    <dgm:pt modelId="{8B76585B-6092-4533-AEFE-3B97EED7F867}" type="pres">
      <dgm:prSet presAssocID="{0EF53F13-E08C-4A83-88F4-AF37268FF219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CCC59311-1F81-48D0-A569-694BDD89D18B}" type="presOf" srcId="{E3F09C86-0650-42CC-81AF-F54902ADB622}" destId="{3D550E70-E79D-4140-9B64-D7248E9BEF88}" srcOrd="0" destOrd="0" presId="urn:microsoft.com/office/officeart/2018/2/layout/IconLabelList"/>
    <dgm:cxn modelId="{E5C7576E-64D8-4605-9CB0-B9C7548BFBC8}" srcId="{643AA674-7727-41D8-9B23-D5F490C6C278}" destId="{0EF53F13-E08C-4A83-88F4-AF37268FF219}" srcOrd="2" destOrd="0" parTransId="{32198A2D-B113-46AB-AB8F-4CB0FA6AC7F7}" sibTransId="{30EF00AA-BA98-4BBA-A011-CF394ABD6C8D}"/>
    <dgm:cxn modelId="{4C6FBD50-AAF2-436A-9690-4E287B10F5AB}" srcId="{643AA674-7727-41D8-9B23-D5F490C6C278}" destId="{E3F09C86-0650-42CC-81AF-F54902ADB622}" srcOrd="1" destOrd="0" parTransId="{DA066DCF-8CF6-4E1E-8A18-B14534C6E883}" sibTransId="{D149C7A7-C785-4AD6-BF6F-DBF6EE61671A}"/>
    <dgm:cxn modelId="{5EE60B75-82B1-4D46-811C-CA591F4C010F}" type="presOf" srcId="{643AA674-7727-41D8-9B23-D5F490C6C278}" destId="{B2FBCFCF-8702-4B96-B08E-196BBF5F647E}" srcOrd="0" destOrd="0" presId="urn:microsoft.com/office/officeart/2018/2/layout/IconLabelList"/>
    <dgm:cxn modelId="{E86E2B8D-8674-4C20-9B12-FB4646AF8E41}" type="presOf" srcId="{0EF53F13-E08C-4A83-88F4-AF37268FF219}" destId="{8B76585B-6092-4533-AEFE-3B97EED7F867}" srcOrd="0" destOrd="0" presId="urn:microsoft.com/office/officeart/2018/2/layout/IconLabelList"/>
    <dgm:cxn modelId="{CC69F4BE-0D89-40AE-9E90-C7E9D9471016}" type="presOf" srcId="{74BC99BE-865E-47A5-9639-D6477A662990}" destId="{877309CB-35CE-4A57-A9CE-3BFBF98F6A57}" srcOrd="0" destOrd="0" presId="urn:microsoft.com/office/officeart/2018/2/layout/IconLabelList"/>
    <dgm:cxn modelId="{62FE6CF1-8494-4763-89FE-22F18DC423FE}" srcId="{643AA674-7727-41D8-9B23-D5F490C6C278}" destId="{74BC99BE-865E-47A5-9639-D6477A662990}" srcOrd="0" destOrd="0" parTransId="{34469436-6E33-4CA3-AF12-96B18CE1A03C}" sibTransId="{FA4FA909-E883-4C93-A044-E133D9249903}"/>
    <dgm:cxn modelId="{D597D491-C5CB-4F2C-80BA-CF3D3BC7DCF0}" type="presParOf" srcId="{B2FBCFCF-8702-4B96-B08E-196BBF5F647E}" destId="{75BCE2D0-12CC-40E2-BDC2-0FE33532C951}" srcOrd="0" destOrd="0" presId="urn:microsoft.com/office/officeart/2018/2/layout/IconLabelList"/>
    <dgm:cxn modelId="{6849E089-5BF8-48FD-BD5A-E9E058FD3D23}" type="presParOf" srcId="{75BCE2D0-12CC-40E2-BDC2-0FE33532C951}" destId="{92E04581-2130-40A0-BFF5-2373797BAB17}" srcOrd="0" destOrd="0" presId="urn:microsoft.com/office/officeart/2018/2/layout/IconLabelList"/>
    <dgm:cxn modelId="{4C1E3401-CBB3-4D95-9CB0-8514F2E75053}" type="presParOf" srcId="{75BCE2D0-12CC-40E2-BDC2-0FE33532C951}" destId="{FB2936B4-D6AF-41B8-860C-32454DDF4B26}" srcOrd="1" destOrd="0" presId="urn:microsoft.com/office/officeart/2018/2/layout/IconLabelList"/>
    <dgm:cxn modelId="{0E2ECEB5-C8EA-4965-B167-F8761A911929}" type="presParOf" srcId="{75BCE2D0-12CC-40E2-BDC2-0FE33532C951}" destId="{877309CB-35CE-4A57-A9CE-3BFBF98F6A57}" srcOrd="2" destOrd="0" presId="urn:microsoft.com/office/officeart/2018/2/layout/IconLabelList"/>
    <dgm:cxn modelId="{C74426AA-B341-4632-B350-13279C33823D}" type="presParOf" srcId="{B2FBCFCF-8702-4B96-B08E-196BBF5F647E}" destId="{3D7FAB8D-B1E7-411C-9126-8A6F7A24B41F}" srcOrd="1" destOrd="0" presId="urn:microsoft.com/office/officeart/2018/2/layout/IconLabelList"/>
    <dgm:cxn modelId="{1DD1B8CF-4680-4BBB-BD78-65829D9ECD84}" type="presParOf" srcId="{B2FBCFCF-8702-4B96-B08E-196BBF5F647E}" destId="{0C814976-C7A3-48D6-9D43-231AA66872C8}" srcOrd="2" destOrd="0" presId="urn:microsoft.com/office/officeart/2018/2/layout/IconLabelList"/>
    <dgm:cxn modelId="{00715D83-0E73-463C-8CB3-6093D197F37D}" type="presParOf" srcId="{0C814976-C7A3-48D6-9D43-231AA66872C8}" destId="{AE4B3D98-B40D-4A52-915C-F1A3D12B87D6}" srcOrd="0" destOrd="0" presId="urn:microsoft.com/office/officeart/2018/2/layout/IconLabelList"/>
    <dgm:cxn modelId="{DDFC789A-500B-43E1-A822-2F4DDD186331}" type="presParOf" srcId="{0C814976-C7A3-48D6-9D43-231AA66872C8}" destId="{5E1BC98F-2358-4C1B-B341-0D0066A0606E}" srcOrd="1" destOrd="0" presId="urn:microsoft.com/office/officeart/2018/2/layout/IconLabelList"/>
    <dgm:cxn modelId="{1C458485-CAEA-4069-B502-504D02C5D987}" type="presParOf" srcId="{0C814976-C7A3-48D6-9D43-231AA66872C8}" destId="{3D550E70-E79D-4140-9B64-D7248E9BEF88}" srcOrd="2" destOrd="0" presId="urn:microsoft.com/office/officeart/2018/2/layout/IconLabelList"/>
    <dgm:cxn modelId="{A4183058-111E-4C4C-9FCC-0606308B7E8E}" type="presParOf" srcId="{B2FBCFCF-8702-4B96-B08E-196BBF5F647E}" destId="{76F8531D-F019-48B4-B34A-02B98E61CA8F}" srcOrd="3" destOrd="0" presId="urn:microsoft.com/office/officeart/2018/2/layout/IconLabelList"/>
    <dgm:cxn modelId="{20783FC9-90B8-4B6B-BD16-5E2092398A71}" type="presParOf" srcId="{B2FBCFCF-8702-4B96-B08E-196BBF5F647E}" destId="{639291B1-E32C-4478-B6E1-2D0579FA6B96}" srcOrd="4" destOrd="0" presId="urn:microsoft.com/office/officeart/2018/2/layout/IconLabelList"/>
    <dgm:cxn modelId="{8A5EE865-BC7D-4A4A-AB6B-475B9382E8AF}" type="presParOf" srcId="{639291B1-E32C-4478-B6E1-2D0579FA6B96}" destId="{D52AD73F-E972-4B2C-A8D5-86B68BA29C17}" srcOrd="0" destOrd="0" presId="urn:microsoft.com/office/officeart/2018/2/layout/IconLabelList"/>
    <dgm:cxn modelId="{29EBBE0C-1297-44CE-9740-E9E85DA34287}" type="presParOf" srcId="{639291B1-E32C-4478-B6E1-2D0579FA6B96}" destId="{72A6BE22-9E48-4146-B2FB-38E744FB106B}" srcOrd="1" destOrd="0" presId="urn:microsoft.com/office/officeart/2018/2/layout/IconLabelList"/>
    <dgm:cxn modelId="{F2F9F780-3662-440C-A9BA-B69694CE38E8}" type="presParOf" srcId="{639291B1-E32C-4478-B6E1-2D0579FA6B96}" destId="{8B76585B-6092-4533-AEFE-3B97EED7F867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37C214-2827-1347-8647-37AD1994094E}">
      <dsp:nvSpPr>
        <dsp:cNvPr id="0" name=""/>
        <dsp:cNvSpPr/>
      </dsp:nvSpPr>
      <dsp:spPr>
        <a:xfrm>
          <a:off x="0" y="82615"/>
          <a:ext cx="11029950" cy="431730"/>
        </a:xfrm>
        <a:prstGeom prst="roundRect">
          <a:avLst/>
        </a:prstGeom>
        <a:solidFill>
          <a:schemeClr val="accent2">
            <a:lumMod val="7500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Land Use</a:t>
          </a:r>
          <a:endParaRPr lang="en-US" sz="1800" kern="1200" dirty="0"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</dsp:txBody>
      <dsp:txXfrm>
        <a:off x="21075" y="103690"/>
        <a:ext cx="10987800" cy="389580"/>
      </dsp:txXfrm>
    </dsp:sp>
    <dsp:sp modelId="{D7489604-F38B-2D47-B8B5-A13E8DB4B39D}">
      <dsp:nvSpPr>
        <dsp:cNvPr id="0" name=""/>
        <dsp:cNvSpPr/>
      </dsp:nvSpPr>
      <dsp:spPr>
        <a:xfrm>
          <a:off x="0" y="514345"/>
          <a:ext cx="11029950" cy="2980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0201" tIns="22860" rIns="128016" bIns="2286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400" b="1" kern="1200">
              <a:solidFill>
                <a:srgbClr val="00000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Analyzes existing development trends and zoning regulations.</a:t>
          </a:r>
          <a:endParaRPr lang="en-US" sz="1400" b="1" kern="1200" dirty="0">
            <a:solidFill>
              <a:srgbClr val="000000"/>
            </a:solidFill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</dsp:txBody>
      <dsp:txXfrm>
        <a:off x="0" y="514345"/>
        <a:ext cx="11029950" cy="298080"/>
      </dsp:txXfrm>
    </dsp:sp>
    <dsp:sp modelId="{0545C213-590C-C444-A3CB-4423D90A3706}">
      <dsp:nvSpPr>
        <dsp:cNvPr id="0" name=""/>
        <dsp:cNvSpPr/>
      </dsp:nvSpPr>
      <dsp:spPr>
        <a:xfrm>
          <a:off x="0" y="812425"/>
          <a:ext cx="11029950" cy="43173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Transportation and Circulation</a:t>
          </a:r>
          <a:endParaRPr lang="en-US" sz="1800" kern="1200"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</dsp:txBody>
      <dsp:txXfrm>
        <a:off x="21075" y="833500"/>
        <a:ext cx="10987800" cy="389580"/>
      </dsp:txXfrm>
    </dsp:sp>
    <dsp:sp modelId="{9BCF6A47-EDDE-684F-A9AA-D3573A152796}">
      <dsp:nvSpPr>
        <dsp:cNvPr id="0" name=""/>
        <dsp:cNvSpPr/>
      </dsp:nvSpPr>
      <dsp:spPr>
        <a:xfrm>
          <a:off x="0" y="1244155"/>
          <a:ext cx="11029950" cy="2980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0201" tIns="22860" rIns="128016" bIns="2286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400" b="1" kern="1200">
              <a:solidFill>
                <a:srgbClr val="00000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Focuses on issues with parking, traffic, and pedestrian and cyclist safety; focus in part on Beach Center</a:t>
          </a:r>
          <a:endParaRPr lang="en-US" sz="1400" b="1" kern="1200" dirty="0">
            <a:solidFill>
              <a:srgbClr val="000000"/>
            </a:solidFill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</dsp:txBody>
      <dsp:txXfrm>
        <a:off x="0" y="1244155"/>
        <a:ext cx="11029950" cy="298080"/>
      </dsp:txXfrm>
    </dsp:sp>
    <dsp:sp modelId="{19688B17-B39F-0A49-974F-1D404E8AD880}">
      <dsp:nvSpPr>
        <dsp:cNvPr id="0" name=""/>
        <dsp:cNvSpPr/>
      </dsp:nvSpPr>
      <dsp:spPr>
        <a:xfrm>
          <a:off x="0" y="1542235"/>
          <a:ext cx="11029950" cy="43173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Economic Development</a:t>
          </a:r>
          <a:endParaRPr lang="en-US" sz="1800" kern="1200"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</dsp:txBody>
      <dsp:txXfrm>
        <a:off x="21075" y="1563310"/>
        <a:ext cx="10987800" cy="389580"/>
      </dsp:txXfrm>
    </dsp:sp>
    <dsp:sp modelId="{1C37FDCB-6047-3049-BC96-97E95C97BBB2}">
      <dsp:nvSpPr>
        <dsp:cNvPr id="0" name=""/>
        <dsp:cNvSpPr/>
      </dsp:nvSpPr>
      <dsp:spPr>
        <a:xfrm>
          <a:off x="0" y="1973965"/>
          <a:ext cx="11029950" cy="2980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0201" tIns="22860" rIns="128016" bIns="2286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400" b="1" kern="1200">
              <a:solidFill>
                <a:srgbClr val="00000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Evaluates the potential for economic development, and constraints.</a:t>
          </a:r>
        </a:p>
      </dsp:txBody>
      <dsp:txXfrm>
        <a:off x="0" y="1973965"/>
        <a:ext cx="11029950" cy="298080"/>
      </dsp:txXfrm>
    </dsp:sp>
    <dsp:sp modelId="{31699979-6EF9-9748-B38B-86B4D7732854}">
      <dsp:nvSpPr>
        <dsp:cNvPr id="0" name=""/>
        <dsp:cNvSpPr/>
      </dsp:nvSpPr>
      <dsp:spPr>
        <a:xfrm>
          <a:off x="0" y="2272045"/>
          <a:ext cx="11029950" cy="43173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Climate Change, Sea Level Rise, Resiliency</a:t>
          </a:r>
          <a:endParaRPr lang="en-US" sz="1800" kern="1200"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</dsp:txBody>
      <dsp:txXfrm>
        <a:off x="21075" y="2293120"/>
        <a:ext cx="10987800" cy="389580"/>
      </dsp:txXfrm>
    </dsp:sp>
    <dsp:sp modelId="{9C625A39-C86D-954A-96F2-4F166BB7DC0D}">
      <dsp:nvSpPr>
        <dsp:cNvPr id="0" name=""/>
        <dsp:cNvSpPr/>
      </dsp:nvSpPr>
      <dsp:spPr>
        <a:xfrm>
          <a:off x="0" y="2703775"/>
          <a:ext cx="11029950" cy="2980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0201" tIns="22860" rIns="128016" bIns="2286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400" b="1" kern="1200">
              <a:solidFill>
                <a:srgbClr val="00000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Addresses the impact of climate change, and how to improve sustainability in town.</a:t>
          </a:r>
        </a:p>
      </dsp:txBody>
      <dsp:txXfrm>
        <a:off x="0" y="2703775"/>
        <a:ext cx="11029950" cy="298080"/>
      </dsp:txXfrm>
    </dsp:sp>
    <dsp:sp modelId="{D08FDA48-06CC-624A-9DE9-F8038B0F0841}">
      <dsp:nvSpPr>
        <dsp:cNvPr id="0" name=""/>
        <dsp:cNvSpPr/>
      </dsp:nvSpPr>
      <dsp:spPr>
        <a:xfrm>
          <a:off x="0" y="3001855"/>
          <a:ext cx="11029950" cy="43173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Community Health</a:t>
          </a:r>
          <a:endParaRPr lang="en-US" sz="1800" kern="1200"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</dsp:txBody>
      <dsp:txXfrm>
        <a:off x="21075" y="3022930"/>
        <a:ext cx="10987800" cy="389580"/>
      </dsp:txXfrm>
    </dsp:sp>
    <dsp:sp modelId="{CC01A4CA-A49C-8B43-9221-CAEBCD56B5D7}">
      <dsp:nvSpPr>
        <dsp:cNvPr id="0" name=""/>
        <dsp:cNvSpPr/>
      </dsp:nvSpPr>
      <dsp:spPr>
        <a:xfrm>
          <a:off x="0" y="3433585"/>
          <a:ext cx="11029950" cy="2980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0201" tIns="22860" rIns="128016" bIns="2286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400" b="1" kern="1200">
              <a:solidFill>
                <a:srgbClr val="00000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Focuses on topics like food systems, emergency preparedness, identifying gaps in social services for vulnerable groups.</a:t>
          </a:r>
        </a:p>
      </dsp:txBody>
      <dsp:txXfrm>
        <a:off x="0" y="3433585"/>
        <a:ext cx="11029950" cy="29808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6C28D7-4343-4B4E-BA1C-19B0B39CFA55}">
      <dsp:nvSpPr>
        <dsp:cNvPr id="0" name=""/>
        <dsp:cNvSpPr/>
      </dsp:nvSpPr>
      <dsp:spPr>
        <a:xfrm>
          <a:off x="5170" y="29976"/>
          <a:ext cx="1981944" cy="429445"/>
        </a:xfrm>
        <a:prstGeom prst="rect">
          <a:avLst/>
        </a:prstGeom>
        <a:solidFill>
          <a:schemeClr val="accent2">
            <a:lumMod val="75000"/>
          </a:schemeClr>
        </a:solidFill>
        <a:ln w="222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48768" rIns="85344" bIns="48768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Land Use</a:t>
          </a:r>
          <a:endParaRPr lang="en-US" sz="1200" kern="1200" dirty="0"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</dsp:txBody>
      <dsp:txXfrm>
        <a:off x="5170" y="29976"/>
        <a:ext cx="1981944" cy="429445"/>
      </dsp:txXfrm>
    </dsp:sp>
    <dsp:sp modelId="{CBDE0A2F-F71A-F544-8853-14B5A870C58C}">
      <dsp:nvSpPr>
        <dsp:cNvPr id="0" name=""/>
        <dsp:cNvSpPr/>
      </dsp:nvSpPr>
      <dsp:spPr>
        <a:xfrm>
          <a:off x="5170" y="459422"/>
          <a:ext cx="1981944" cy="3324881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85344" bIns="96012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i="0" u="none" kern="1200" dirty="0"/>
            <a:t>Goal 1: Incentivize appropriate commercial revitalization in the Beach Center.</a:t>
          </a:r>
          <a:endParaRPr lang="en-US" sz="1200" b="1" i="0" u="none" kern="1200" dirty="0">
            <a:solidFill>
              <a:srgbClr val="000000"/>
            </a:solidFill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200" i="0" u="none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i="0" u="none" kern="1200"/>
            <a:t>Goal 2: Adopt land use regulations that help preserve Salisbury’s natural environment and historic structures. </a:t>
          </a:r>
          <a:endParaRPr lang="en-US" sz="1200" i="0" u="none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200" i="0" u="none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i="0" u="none" kern="1200" dirty="0"/>
            <a:t>Goal 3: Improve and strengthen Salisbury’s commercial corridors.</a:t>
          </a:r>
        </a:p>
      </dsp:txBody>
      <dsp:txXfrm>
        <a:off x="5170" y="459422"/>
        <a:ext cx="1981944" cy="3324881"/>
      </dsp:txXfrm>
    </dsp:sp>
    <dsp:sp modelId="{7D6AD842-1D7F-544A-B500-A4E3B3ED07A9}">
      <dsp:nvSpPr>
        <dsp:cNvPr id="0" name=""/>
        <dsp:cNvSpPr/>
      </dsp:nvSpPr>
      <dsp:spPr>
        <a:xfrm>
          <a:off x="6892683" y="54043"/>
          <a:ext cx="1981944" cy="429445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48768" rIns="85344" bIns="48768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Transportation and Circulation</a:t>
          </a:r>
          <a:endParaRPr lang="en-US" sz="1200" kern="1200" dirty="0"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</dsp:txBody>
      <dsp:txXfrm>
        <a:off x="6892683" y="54043"/>
        <a:ext cx="1981944" cy="429445"/>
      </dsp:txXfrm>
    </dsp:sp>
    <dsp:sp modelId="{46CD435E-C9E2-F849-B508-F195C811B508}">
      <dsp:nvSpPr>
        <dsp:cNvPr id="0" name=""/>
        <dsp:cNvSpPr/>
      </dsp:nvSpPr>
      <dsp:spPr>
        <a:xfrm>
          <a:off x="6892683" y="489399"/>
          <a:ext cx="1981944" cy="3324881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85344" bIns="96012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Goal 10: Manage summer traffic and parking issues in the Salisbury Beach area.</a:t>
          </a:r>
          <a:endParaRPr lang="en-US" sz="1200" b="1" kern="1200" dirty="0">
            <a:solidFill>
              <a:srgbClr val="000000"/>
            </a:solidFill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/>
            <a:t>Goal 11: Promote bicycling and walking as viable transit options.</a:t>
          </a:r>
          <a:endParaRPr lang="en-U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Goal 12: Prioritize improving the poorest-quality roads and sidewalks for safety and ease of transit. </a:t>
          </a:r>
        </a:p>
      </dsp:txBody>
      <dsp:txXfrm>
        <a:off x="6892683" y="489399"/>
        <a:ext cx="1981944" cy="3324881"/>
      </dsp:txXfrm>
    </dsp:sp>
    <dsp:sp modelId="{5C0FF793-1683-7F49-93BF-4922089678FF}">
      <dsp:nvSpPr>
        <dsp:cNvPr id="0" name=""/>
        <dsp:cNvSpPr/>
      </dsp:nvSpPr>
      <dsp:spPr>
        <a:xfrm>
          <a:off x="4524002" y="29976"/>
          <a:ext cx="1981944" cy="429445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48768" rIns="85344" bIns="48768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Economic Development</a:t>
          </a:r>
          <a:endParaRPr lang="en-US" sz="1200" kern="1200"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</dsp:txBody>
      <dsp:txXfrm>
        <a:off x="4524002" y="29976"/>
        <a:ext cx="1981944" cy="429445"/>
      </dsp:txXfrm>
    </dsp:sp>
    <dsp:sp modelId="{7D18267C-7650-E841-AC78-01C3D9BD24E7}">
      <dsp:nvSpPr>
        <dsp:cNvPr id="0" name=""/>
        <dsp:cNvSpPr/>
      </dsp:nvSpPr>
      <dsp:spPr>
        <a:xfrm>
          <a:off x="4524002" y="459422"/>
          <a:ext cx="1981944" cy="3324881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85344" bIns="96012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Goal 7: Encourage economic diversification, especially in main corridors.</a:t>
          </a:r>
          <a:endParaRPr lang="en-US" sz="1200" b="1" kern="1200" dirty="0">
            <a:solidFill>
              <a:srgbClr val="000000"/>
            </a:solidFill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/>
            <a:t>Goal 8: Attract new businesses to Salisbury through regulatory changes and creative marketing. </a:t>
          </a:r>
          <a:endParaRPr lang="en-U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Goal 9: Increase staff and volunteer capacity for facilitating economic development. </a:t>
          </a:r>
        </a:p>
      </dsp:txBody>
      <dsp:txXfrm>
        <a:off x="4524002" y="459422"/>
        <a:ext cx="1981944" cy="3324881"/>
      </dsp:txXfrm>
    </dsp:sp>
    <dsp:sp modelId="{5DC44005-4882-F34E-8136-B3FA0A1096A7}">
      <dsp:nvSpPr>
        <dsp:cNvPr id="0" name=""/>
        <dsp:cNvSpPr/>
      </dsp:nvSpPr>
      <dsp:spPr>
        <a:xfrm>
          <a:off x="2265201" y="19614"/>
          <a:ext cx="1981944" cy="429445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48768" rIns="85344" bIns="48768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Climate Change, Sea Level Rise, Resiliency</a:t>
          </a:r>
          <a:endParaRPr lang="en-US" sz="1200" kern="1200" dirty="0"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</dsp:txBody>
      <dsp:txXfrm>
        <a:off x="2265201" y="19614"/>
        <a:ext cx="1981944" cy="429445"/>
      </dsp:txXfrm>
    </dsp:sp>
    <dsp:sp modelId="{77A996F5-523D-4C41-AA4F-552E26C6B1B0}">
      <dsp:nvSpPr>
        <dsp:cNvPr id="0" name=""/>
        <dsp:cNvSpPr/>
      </dsp:nvSpPr>
      <dsp:spPr>
        <a:xfrm>
          <a:off x="2265201" y="489399"/>
          <a:ext cx="1981944" cy="3324881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85344" bIns="96012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i="0" u="none" kern="1200" dirty="0"/>
            <a:t>Goal 4: Improve environmental and economic resiliency to address climate vulnerability. </a:t>
          </a:r>
          <a:endParaRPr lang="en-US" sz="1200" b="1" i="0" u="none" kern="1200" dirty="0">
            <a:solidFill>
              <a:srgbClr val="000000"/>
            </a:solidFill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200" i="0" u="none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i="0" u="none" kern="1200" dirty="0"/>
            <a:t>Goal 5: Protect biodiversity and critical habitats through land use regulation and public education. 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200" i="0" u="none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i="0" u="none" kern="1200" dirty="0"/>
            <a:t>Goal 6: Build capacity to provide local leadership and advocacy at the state and federal levels, particularly concerning Salisbury Beach.</a:t>
          </a:r>
        </a:p>
      </dsp:txBody>
      <dsp:txXfrm>
        <a:off x="2265201" y="489399"/>
        <a:ext cx="1981944" cy="3324881"/>
      </dsp:txXfrm>
    </dsp:sp>
    <dsp:sp modelId="{9BA80352-0188-D141-AC58-C4983867A516}">
      <dsp:nvSpPr>
        <dsp:cNvPr id="0" name=""/>
        <dsp:cNvSpPr/>
      </dsp:nvSpPr>
      <dsp:spPr>
        <a:xfrm>
          <a:off x="9042835" y="29976"/>
          <a:ext cx="1981944" cy="429445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48768" rIns="85344" bIns="48768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Community Health</a:t>
          </a:r>
          <a:endParaRPr lang="en-US" sz="1200" kern="1200"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</dsp:txBody>
      <dsp:txXfrm>
        <a:off x="9042835" y="29976"/>
        <a:ext cx="1981944" cy="429445"/>
      </dsp:txXfrm>
    </dsp:sp>
    <dsp:sp modelId="{6788AC0E-5884-3E4F-8276-8E1D18C2B12F}">
      <dsp:nvSpPr>
        <dsp:cNvPr id="0" name=""/>
        <dsp:cNvSpPr/>
      </dsp:nvSpPr>
      <dsp:spPr>
        <a:xfrm>
          <a:off x="9042835" y="459422"/>
          <a:ext cx="1981944" cy="3324881"/>
        </a:xfrm>
        <a:prstGeom prst="rect">
          <a:avLst/>
        </a:prstGeom>
        <a:solidFill>
          <a:schemeClr val="accent6">
            <a:tint val="40000"/>
            <a:alpha val="9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6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85344" bIns="96012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Goal 13: Improve access to healthy local food and grocery options.</a:t>
          </a:r>
          <a:endParaRPr lang="en-US" sz="1200" b="1" kern="1200" dirty="0">
            <a:solidFill>
              <a:srgbClr val="000000"/>
            </a:solidFill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/>
            <a:t>Goal 14: Invest in programs and resources to serve the needs of an aging population. </a:t>
          </a:r>
          <a:endParaRPr lang="en-U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Goal 15: Address the ongoing problem of unsafe and unsanitary informal housing. </a:t>
          </a:r>
        </a:p>
      </dsp:txBody>
      <dsp:txXfrm>
        <a:off x="9042835" y="459422"/>
        <a:ext cx="1981944" cy="332488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E04581-2130-40A0-BFF5-2373797BAB17}">
      <dsp:nvSpPr>
        <dsp:cNvPr id="0" name=""/>
        <dsp:cNvSpPr/>
      </dsp:nvSpPr>
      <dsp:spPr>
        <a:xfrm>
          <a:off x="975829" y="669909"/>
          <a:ext cx="1458957" cy="145895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77309CB-35CE-4A57-A9CE-3BFBF98F6A57}">
      <dsp:nvSpPr>
        <dsp:cNvPr id="0" name=""/>
        <dsp:cNvSpPr/>
      </dsp:nvSpPr>
      <dsp:spPr>
        <a:xfrm>
          <a:off x="84244" y="2513572"/>
          <a:ext cx="3242127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0" i="0" kern="1200"/>
            <a:t>Address any comments or concerns from the Planning Board</a:t>
          </a:r>
          <a:endParaRPr lang="en-US" sz="1500" kern="1200"/>
        </a:p>
      </dsp:txBody>
      <dsp:txXfrm>
        <a:off x="84244" y="2513572"/>
        <a:ext cx="3242127" cy="720000"/>
      </dsp:txXfrm>
    </dsp:sp>
    <dsp:sp modelId="{AE4B3D98-B40D-4A52-915C-F1A3D12B87D6}">
      <dsp:nvSpPr>
        <dsp:cNvPr id="0" name=""/>
        <dsp:cNvSpPr/>
      </dsp:nvSpPr>
      <dsp:spPr>
        <a:xfrm>
          <a:off x="4785328" y="669909"/>
          <a:ext cx="1458957" cy="145895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D550E70-E79D-4140-9B64-D7248E9BEF88}">
      <dsp:nvSpPr>
        <dsp:cNvPr id="0" name=""/>
        <dsp:cNvSpPr/>
      </dsp:nvSpPr>
      <dsp:spPr>
        <a:xfrm>
          <a:off x="3893743" y="2513572"/>
          <a:ext cx="3242127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0" i="0" kern="1200"/>
            <a:t>Solicit more photo submissions</a:t>
          </a:r>
          <a:endParaRPr lang="en-US" sz="1500" kern="1200"/>
        </a:p>
      </dsp:txBody>
      <dsp:txXfrm>
        <a:off x="3893743" y="2513572"/>
        <a:ext cx="3242127" cy="720000"/>
      </dsp:txXfrm>
    </dsp:sp>
    <dsp:sp modelId="{D52AD73F-E972-4B2C-A8D5-86B68BA29C17}">
      <dsp:nvSpPr>
        <dsp:cNvPr id="0" name=""/>
        <dsp:cNvSpPr/>
      </dsp:nvSpPr>
      <dsp:spPr>
        <a:xfrm>
          <a:off x="8594828" y="669909"/>
          <a:ext cx="1458957" cy="145895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B76585B-6092-4533-AEFE-3B97EED7F867}">
      <dsp:nvSpPr>
        <dsp:cNvPr id="0" name=""/>
        <dsp:cNvSpPr/>
      </dsp:nvSpPr>
      <dsp:spPr>
        <a:xfrm>
          <a:off x="7703243" y="2513572"/>
          <a:ext cx="3242127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0" i="0" kern="1200"/>
            <a:t>Finish non-substantive elements of the final document: title page, table of contents, appendices</a:t>
          </a:r>
          <a:endParaRPr lang="en-US" sz="1500" kern="1200"/>
        </a:p>
      </dsp:txBody>
      <dsp:txXfrm>
        <a:off x="7703243" y="2513572"/>
        <a:ext cx="3242127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385C49-D4F5-1B40-BFAB-B6C4EBFF5B96}" type="datetimeFigureOut">
              <a:rPr lang="en-US" smtClean="0"/>
              <a:t>9/28/2022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C64AE0-56F2-F64B-9F9C-468317D1893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68934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C64AE0-56F2-F64B-9F9C-468317D18938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13493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C64AE0-56F2-F64B-9F9C-468317D18938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01376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C64AE0-56F2-F64B-9F9C-468317D18938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97741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A7C2F3-DF68-794A-87DB-2F5DD07B00A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068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tif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81190" y="3085764"/>
            <a:ext cx="11164275" cy="2493233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6535" y="1953986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6538" y="3429000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b="0" i="0" cap="all">
                <a:solidFill>
                  <a:schemeClr val="bg2"/>
                </a:solidFill>
                <a:latin typeface="Avenir Medium" panose="02000503020000020003" pitchFamily="2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77AA7FA5-65FB-6942-AB75-119103B402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39841" y="5000264"/>
            <a:ext cx="1634899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4181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Section Title Navy w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075322" y="1083914"/>
            <a:ext cx="11116679" cy="577408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endParaRPr lang="en-US" sz="1350" b="0" i="0" dirty="0">
              <a:latin typeface="Calibri" panose="020F05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322" y="1510994"/>
            <a:ext cx="10801247" cy="2479117"/>
          </a:xfrm>
          <a:noFill/>
        </p:spPr>
        <p:txBody>
          <a:bodyPr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1075319" y="3985496"/>
            <a:ext cx="10825884" cy="1655762"/>
          </a:xfrm>
        </p:spPr>
        <p:txBody>
          <a:bodyPr>
            <a:normAutofit/>
          </a:bodyPr>
          <a:lstStyle>
            <a:lvl1pPr marL="0" indent="0" algn="l">
              <a:buNone/>
              <a:defRPr sz="1800" b="0" i="0" cap="none" spc="0" baseline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97E3CC1-945B-AD43-A396-7778DBC3544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7366" y="5276204"/>
            <a:ext cx="1848009" cy="1550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34C991B-8ED1-A045-9EE9-B0EAD31C280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3501" y="5375836"/>
            <a:ext cx="2425160" cy="1516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234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1887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071868"/>
            <a:ext cx="11029615" cy="3903482"/>
          </a:xfrm>
        </p:spPr>
        <p:txBody>
          <a:bodyPr/>
          <a:lstStyle>
            <a:lvl1pPr>
              <a:defRPr b="0" i="0">
                <a:latin typeface="Avenir Medium" panose="02000503020000020003" pitchFamily="2" charset="0"/>
              </a:defRPr>
            </a:lvl1pPr>
            <a:lvl2pPr>
              <a:defRPr b="0" i="0">
                <a:latin typeface="Avenir Medium" panose="02000503020000020003" pitchFamily="2" charset="0"/>
              </a:defRPr>
            </a:lvl2pPr>
            <a:lvl3pPr>
              <a:defRPr b="0" i="0">
                <a:latin typeface="Avenir Medium" panose="02000503020000020003" pitchFamily="2" charset="0"/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70E6237-3456-439F-802D-3BA93FC7E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DEE27-0419-994F-9CB9-6876F9D8BF2B}" type="datetime1">
              <a:rPr lang="en-US" smtClean="0"/>
              <a:t>9/28/2022</a:t>
            </a:fld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2B78BF7-69D3-4CE0-A631-50EFD41EE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11913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581191" y="5141974"/>
            <a:ext cx="11064240" cy="192334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2393950"/>
            <a:ext cx="11029615" cy="2147467"/>
          </a:xfrm>
        </p:spPr>
        <p:txBody>
          <a:bodyPr anchor="b">
            <a:normAutofit/>
          </a:bodyPr>
          <a:lstStyle>
            <a:lvl1pPr algn="l">
              <a:defRPr sz="3200" b="1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b="0" i="0" cap="all">
                <a:solidFill>
                  <a:schemeClr val="accent3">
                    <a:lumMod val="50000"/>
                  </a:schemeClr>
                </a:solidFill>
                <a:latin typeface="Avenir Medium" panose="02000503020000020003" pitchFamily="2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1582016-5696-4A93-887F-BBB3B9002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579A3-C1FC-BB4E-A5EC-4DA83D65EC89}" type="datetime1">
              <a:rPr lang="en-US" smtClean="0"/>
              <a:t>9/28/2022</a:t>
            </a:fld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39A109E-5018-4794-92B3-FD5E5BCD9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07442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1817225"/>
            <a:ext cx="5194767" cy="4043825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spcAft>
                <a:spcPts val="0"/>
              </a:spcAft>
              <a:defRPr b="0" i="0">
                <a:latin typeface="Avenir Medium" panose="02000503020000020003" pitchFamily="2" charset="0"/>
              </a:defRPr>
            </a:lvl1pPr>
            <a:lvl2pPr>
              <a:spcBef>
                <a:spcPts val="0"/>
              </a:spcBef>
              <a:spcAft>
                <a:spcPts val="0"/>
              </a:spcAft>
              <a:defRPr b="0" i="0">
                <a:latin typeface="Avenir Medium" panose="02000503020000020003" pitchFamily="2" charset="0"/>
              </a:defRPr>
            </a:lvl2pPr>
            <a:lvl3pPr>
              <a:spcBef>
                <a:spcPts val="0"/>
              </a:spcBef>
              <a:spcAft>
                <a:spcPts val="0"/>
              </a:spcAft>
              <a:defRPr b="0" i="0">
                <a:latin typeface="Avenir Medium" panose="02000503020000020003" pitchFamily="2" charset="0"/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6039" y="1817225"/>
            <a:ext cx="5194769" cy="4043825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spcAft>
                <a:spcPts val="0"/>
              </a:spcAft>
              <a:defRPr b="0" i="0">
                <a:latin typeface="Avenir Medium" panose="02000503020000020003" pitchFamily="2" charset="0"/>
              </a:defRPr>
            </a:lvl1pPr>
            <a:lvl2pPr>
              <a:spcBef>
                <a:spcPts val="0"/>
              </a:spcBef>
              <a:spcAft>
                <a:spcPts val="0"/>
              </a:spcAft>
              <a:defRPr b="0" i="0">
                <a:latin typeface="Avenir Medium" panose="02000503020000020003" pitchFamily="2" charset="0"/>
              </a:defRPr>
            </a:lvl2pPr>
            <a:lvl3pPr>
              <a:spcBef>
                <a:spcPts val="0"/>
              </a:spcBef>
              <a:spcAft>
                <a:spcPts val="0"/>
              </a:spcAft>
              <a:defRPr b="0" i="0">
                <a:latin typeface="Avenir Medium" panose="02000503020000020003" pitchFamily="2" charset="0"/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71BC5-D6E0-2648-B4CE-2E4B05987FD7}" type="datetime1">
              <a:rPr lang="en-US" smtClean="0"/>
              <a:t>9/28/2022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92324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1" y="2250891"/>
            <a:ext cx="5194769" cy="557784"/>
          </a:xfrm>
        </p:spPr>
        <p:txBody>
          <a:bodyPr anchor="ctr">
            <a:noAutofit/>
          </a:bodyPr>
          <a:lstStyle>
            <a:lvl1pPr marL="0" indent="0">
              <a:buNone/>
              <a:defRPr sz="2400" b="1" i="0">
                <a:solidFill>
                  <a:schemeClr val="tx1">
                    <a:lumMod val="75000"/>
                    <a:lumOff val="25000"/>
                  </a:schemeClr>
                </a:solidFill>
                <a:latin typeface="Avenir Heavy" panose="02000503020000020003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194766" cy="2934999"/>
          </a:xfrm>
        </p:spPr>
        <p:txBody>
          <a:bodyPr anchor="t">
            <a:normAutofit/>
          </a:bodyPr>
          <a:lstStyle>
            <a:lvl1pPr>
              <a:defRPr sz="2000" b="0" i="0">
                <a:latin typeface="Avenir" panose="02000503020000020003" pitchFamily="2" charset="0"/>
              </a:defRPr>
            </a:lvl1pPr>
            <a:lvl2pPr>
              <a:defRPr sz="2000" b="0" i="0">
                <a:latin typeface="Avenir" panose="02000503020000020003" pitchFamily="2" charset="0"/>
              </a:defRPr>
            </a:lvl2pPr>
            <a:lvl3pPr>
              <a:defRPr sz="2000" b="0" i="0">
                <a:latin typeface="Avenir" panose="02000503020000020003" pitchFamily="2" charset="0"/>
              </a:defRPr>
            </a:lvl3pPr>
            <a:lvl4pPr>
              <a:defRPr b="0" i="0">
                <a:latin typeface="Avenir" panose="02000503020000020003" pitchFamily="2" charset="0"/>
              </a:defRPr>
            </a:lvl4pPr>
            <a:lvl5pPr>
              <a:defRPr b="0" i="0">
                <a:latin typeface="Avenir" panose="02000503020000020003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6039" y="2250892"/>
            <a:ext cx="5194770" cy="553373"/>
          </a:xfrm>
        </p:spPr>
        <p:txBody>
          <a:bodyPr anchor="ctr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 sz="2400" b="1" i="0">
                <a:solidFill>
                  <a:schemeClr val="tx1">
                    <a:lumMod val="75000"/>
                    <a:lumOff val="25000"/>
                  </a:schemeClr>
                </a:solidFill>
                <a:latin typeface="Avenir Heavy" panose="02000503020000020003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/>
            </a:pPr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6037" y="2926052"/>
            <a:ext cx="5194771" cy="2934999"/>
          </a:xfrm>
        </p:spPr>
        <p:txBody>
          <a:bodyPr anchor="t">
            <a:normAutofit/>
          </a:bodyPr>
          <a:lstStyle>
            <a:lvl1pPr>
              <a:defRPr sz="2000" b="0" i="0">
                <a:latin typeface="Avenir" panose="02000503020000020003" pitchFamily="2" charset="0"/>
              </a:defRPr>
            </a:lvl1pPr>
            <a:lvl2pPr>
              <a:defRPr sz="2000" b="0" i="0">
                <a:latin typeface="Avenir" panose="02000503020000020003" pitchFamily="2" charset="0"/>
              </a:defRPr>
            </a:lvl2pPr>
            <a:lvl3pPr>
              <a:defRPr sz="2000" b="0" i="0">
                <a:latin typeface="Avenir" panose="02000503020000020003" pitchFamily="2" charset="0"/>
              </a:defRPr>
            </a:lvl3pPr>
            <a:lvl4pPr>
              <a:defRPr b="0" i="0">
                <a:latin typeface="Avenir" panose="02000503020000020003" pitchFamily="2" charset="0"/>
              </a:defRPr>
            </a:lvl4pPr>
            <a:lvl5pPr>
              <a:defRPr b="0" i="0">
                <a:latin typeface="Avenir" panose="02000503020000020003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A58D4-78F6-F54D-8AA6-21D60B3DBED5}" type="datetime1">
              <a:rPr lang="en-US" smtClean="0"/>
              <a:t>9/28/2022</a:t>
            </a:fld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78920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Placeholder 1">
            <a:extLst>
              <a:ext uri="{FF2B5EF4-FFF2-40B4-BE49-F238E27FC236}">
                <a16:creationId xmlns:a16="http://schemas.microsoft.com/office/drawing/2014/main" id="{99D30CAA-F185-EA43-8C52-01E2F67A97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8851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125964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75C19-5ACF-6C41-82D4-F437D876494F}" type="datetime1">
              <a:rPr lang="en-US" smtClean="0"/>
              <a:t>9/28/2022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17710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833376"/>
            <a:ext cx="3682723" cy="5091173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7857" y="933450"/>
            <a:ext cx="3031852" cy="1722419"/>
          </a:xfrm>
        </p:spPr>
        <p:txBody>
          <a:bodyPr anchor="b">
            <a:normAutofit/>
          </a:bodyPr>
          <a:lstStyle>
            <a:lvl1pPr algn="l">
              <a:defRPr sz="24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00928" y="1179829"/>
            <a:ext cx="6650991" cy="4658216"/>
          </a:xfrm>
        </p:spPr>
        <p:txBody>
          <a:bodyPr anchor="ctr">
            <a:normAutofit/>
          </a:bodyPr>
          <a:lstStyle>
            <a:lvl1pPr>
              <a:defRPr sz="2400" b="0" i="0">
                <a:solidFill>
                  <a:schemeClr val="tx2"/>
                </a:solidFill>
                <a:latin typeface="Avenir Medium" panose="02000503020000020003" pitchFamily="2" charset="0"/>
              </a:defRPr>
            </a:lvl1pPr>
            <a:lvl2pPr>
              <a:defRPr sz="2400" b="0" i="0">
                <a:solidFill>
                  <a:schemeClr val="tx2"/>
                </a:solidFill>
                <a:latin typeface="Avenir Medium" panose="02000503020000020003" pitchFamily="2" charset="0"/>
              </a:defRPr>
            </a:lvl2pPr>
            <a:lvl3pPr>
              <a:defRPr sz="2400" b="0" i="0">
                <a:solidFill>
                  <a:schemeClr val="tx2"/>
                </a:solidFill>
                <a:latin typeface="Avenir Medium" panose="02000503020000020003" pitchFamily="2" charset="0"/>
              </a:defRPr>
            </a:lvl3pPr>
            <a:lvl4pPr>
              <a:defRPr sz="2400" b="0" i="0">
                <a:solidFill>
                  <a:schemeClr val="tx2"/>
                </a:solidFill>
                <a:latin typeface="Avenir Medium" panose="02000503020000020003" pitchFamily="2" charset="0"/>
              </a:defRPr>
            </a:lvl4pPr>
            <a:lvl5pPr>
              <a:defRPr sz="2400" b="0" i="0">
                <a:solidFill>
                  <a:schemeClr val="tx2"/>
                </a:solidFill>
                <a:latin typeface="Avenir Medium" panose="02000503020000020003" pitchFamily="2" charset="0"/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7857" y="2836654"/>
            <a:ext cx="3031852" cy="3001392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b="0" i="0">
                <a:solidFill>
                  <a:srgbClr val="FFFFFF"/>
                </a:solidFill>
                <a:latin typeface="Avenir Medium" panose="02000503020000020003" pitchFamily="2" charset="0"/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0B919CC2-2A65-446F-B538-9E62490354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05951" y="6456916"/>
            <a:ext cx="2844799" cy="365125"/>
          </a:xfrm>
        </p:spPr>
        <p:txBody>
          <a:bodyPr/>
          <a:lstStyle/>
          <a:p>
            <a:fld id="{8DF052E9-E1E3-1745-91EB-7A97C8352984}" type="datetime1">
              <a:rPr lang="en-US" smtClean="0"/>
              <a:t>9/28/2022</a:t>
            </a:fld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FC4BB19-6AD1-45CF-9F99-00B109890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8300" y="6456916"/>
            <a:ext cx="1052510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26673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1">
                <a:solidFill>
                  <a:schemeClr val="accent3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641350"/>
            <a:ext cx="11290859" cy="3651249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566738"/>
          </a:xfrm>
        </p:spPr>
        <p:txBody>
          <a:bodyPr anchor="t">
            <a:normAutofit/>
          </a:bodyPr>
          <a:lstStyle>
            <a:lvl1pPr marL="0" indent="0">
              <a:buNone/>
              <a:defRPr sz="1600" b="0" i="0">
                <a:latin typeface="Avenir Medium" panose="02000503020000020003" pitchFamily="2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3671A-A703-864D-BC3D-D91DDB5C3254}" type="datetime1">
              <a:rPr lang="en-US" smtClean="0"/>
              <a:t>9/28/2022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0541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2"/>
            <a:ext cx="11029616" cy="365204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6423914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accent3">
                    <a:lumMod val="75000"/>
                  </a:schemeClr>
                </a:solidFill>
                <a:latin typeface="Avenir" panose="02000503020000020003" pitchFamily="2" charset="0"/>
              </a:defRPr>
            </a:lvl1pPr>
          </a:lstStyle>
          <a:p>
            <a:fld id="{60DA54A1-F4AC-7248-B766-80BACE23F300}" type="datetime1">
              <a:rPr lang="en-US" smtClean="0"/>
              <a:t>9/28/2022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6423914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 i="0">
                <a:solidFill>
                  <a:schemeClr val="accent3">
                    <a:lumMod val="75000"/>
                  </a:schemeClr>
                </a:solidFill>
                <a:latin typeface="Avenir Black" panose="02000503020000020003" pitchFamily="2" charset="0"/>
              </a:defRPr>
            </a:lvl1pPr>
          </a:lstStyle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5F0CF95A-FB5D-784C-95A2-CABF6E9D3660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581190" y="5879648"/>
            <a:ext cx="918404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554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62" r:id="rId6"/>
    <p:sldLayoutId id="2147483757" r:id="rId7"/>
    <p:sldLayoutId id="2147483758" r:id="rId8"/>
    <p:sldLayoutId id="2147483759" r:id="rId9"/>
    <p:sldLayoutId id="2147483764" r:id="rId10"/>
  </p:sldLayoutIdLst>
  <p:hf hdr="0" ftr="0" dt="0"/>
  <p:txStyles>
    <p:titleStyle>
      <a:lvl1pPr algn="l" defTabSz="457200" rtl="0" eaLnBrk="1" latinLnBrk="0" hangingPunct="1">
        <a:lnSpc>
          <a:spcPct val="90000"/>
        </a:lnSpc>
        <a:spcBef>
          <a:spcPct val="0"/>
        </a:spcBef>
        <a:buNone/>
        <a:defRPr sz="3600" b="1" i="0" kern="1200" cap="all">
          <a:solidFill>
            <a:schemeClr val="bg2"/>
          </a:solidFill>
          <a:latin typeface="Myriad Pro" panose="020B0503030403020204" pitchFamily="34" charset="0"/>
          <a:ea typeface="+mj-ea"/>
          <a:cs typeface="Calibri" panose="020F0502020204030204" pitchFamily="34" charset="0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Clr>
          <a:schemeClr val="bg2"/>
        </a:buClr>
        <a:buSzPct val="100000"/>
        <a:buFont typeface="Arial" panose="020B0604020202020204" pitchFamily="34" charset="0"/>
        <a:buChar char="•"/>
        <a:defRPr sz="2000" b="0" i="0" kern="1200">
          <a:solidFill>
            <a:schemeClr val="bg2"/>
          </a:solidFill>
          <a:latin typeface="Avenir Medium" panose="02000503020000020003" pitchFamily="2" charset="0"/>
          <a:ea typeface="+mn-ea"/>
          <a:cs typeface="Calibri" panose="020F0502020204030204" pitchFamily="34" charset="0"/>
        </a:defRPr>
      </a:lvl1pPr>
      <a:lvl2pPr marL="666900" indent="-342900" algn="l" defTabSz="4572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Clr>
          <a:schemeClr val="bg2"/>
        </a:buClr>
        <a:buSzPct val="100000"/>
        <a:buFont typeface="Arial" panose="020B0604020202020204" pitchFamily="34" charset="0"/>
        <a:buChar char="•"/>
        <a:defRPr sz="2000" b="0" i="0" kern="1200">
          <a:solidFill>
            <a:schemeClr val="bg2"/>
          </a:solidFill>
          <a:latin typeface="Avenir Medium" panose="02000503020000020003" pitchFamily="2" charset="0"/>
          <a:ea typeface="+mn-ea"/>
          <a:cs typeface="Calibri" panose="020F0502020204030204" pitchFamily="34" charset="0"/>
        </a:defRPr>
      </a:lvl2pPr>
      <a:lvl3pPr marL="972900" indent="-342900" algn="l" defTabSz="4572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Clr>
          <a:schemeClr val="bg2"/>
        </a:buClr>
        <a:buSzPct val="100000"/>
        <a:buFont typeface="Arial" panose="020B0604020202020204" pitchFamily="34" charset="0"/>
        <a:buChar char="•"/>
        <a:defRPr sz="2000" b="0" i="0" kern="1200">
          <a:solidFill>
            <a:schemeClr val="bg2"/>
          </a:solidFill>
          <a:latin typeface="Avenir Medium" panose="02000503020000020003" pitchFamily="2" charset="0"/>
          <a:ea typeface="+mn-ea"/>
          <a:cs typeface="Calibri" panose="020F0502020204030204" pitchFamily="34" charset="0"/>
        </a:defRPr>
      </a:lvl3pPr>
      <a:lvl4pPr marL="1242000" indent="-234000" algn="l" defTabSz="457200" rtl="0" eaLnBrk="1" latinLnBrk="0" hangingPunct="1">
        <a:lnSpc>
          <a:spcPct val="120000"/>
        </a:lnSpc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100" kern="1200">
          <a:solidFill>
            <a:schemeClr val="tx1">
              <a:lumMod val="75000"/>
              <a:lumOff val="25000"/>
            </a:schemeClr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1602000" indent="-234000" algn="l" defTabSz="457200" rtl="0" eaLnBrk="1" latinLnBrk="0" hangingPunct="1">
        <a:lnSpc>
          <a:spcPct val="120000"/>
        </a:lnSpc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100" kern="1200">
          <a:solidFill>
            <a:schemeClr val="tx1">
              <a:lumMod val="75000"/>
              <a:lumOff val="25000"/>
            </a:schemeClr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E6C8E6EB-4C59-429B-97E4-72A058CFC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5B90362-AFCC-46A9-B41C-A257A8C5B3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71EF7F1-38BA-471D-8CD4-2A9AE8E35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0524398-BFB4-4C4A-8317-83B8729F9B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6" name="Picture 5" descr="A beach with houses along it&#10;&#10;Description automatically generated with low confidence">
            <a:extLst>
              <a:ext uri="{FF2B5EF4-FFF2-40B4-BE49-F238E27FC236}">
                <a16:creationId xmlns:a16="http://schemas.microsoft.com/office/drawing/2014/main" id="{B9CC5BF5-4FE2-8444-BF2F-9ABBF653A75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413"/>
          <a:stretch/>
        </p:blipFill>
        <p:spPr>
          <a:xfrm>
            <a:off x="3" y="-22"/>
            <a:ext cx="12191997" cy="6858022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4063B759-00FC-46D1-9898-8E8625268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397938" y="1397930"/>
            <a:ext cx="6858003" cy="4062128"/>
          </a:xfrm>
          <a:prstGeom prst="rect">
            <a:avLst/>
          </a:prstGeom>
          <a:gradFill flip="none" rotWithShape="1">
            <a:gsLst>
              <a:gs pos="48000">
                <a:schemeClr val="tx1">
                  <a:alpha val="24000"/>
                </a:schemeClr>
              </a:gs>
              <a:gs pos="85000">
                <a:schemeClr val="tx1">
                  <a:alpha val="45000"/>
                </a:scheme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5B012D8-7F27-4758-9AC6-C889B154B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437374" y="1100316"/>
            <a:ext cx="6858003" cy="4657347"/>
          </a:xfrm>
          <a:prstGeom prst="rect">
            <a:avLst/>
          </a:prstGeom>
          <a:gradFill flip="none" rotWithShape="1">
            <a:gsLst>
              <a:gs pos="48000">
                <a:schemeClr val="tx1">
                  <a:alpha val="24000"/>
                </a:schemeClr>
              </a:gs>
              <a:gs pos="85000">
                <a:schemeClr val="tx1">
                  <a:alpha val="45000"/>
                </a:scheme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D9BF5A-4A82-E44F-A090-F415992551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3490" y="2252240"/>
            <a:ext cx="5452529" cy="1659934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/>
            <a:r>
              <a:rPr lang="en-US" sz="3600" dirty="0">
                <a:solidFill>
                  <a:schemeClr val="bg1"/>
                </a:solidFill>
                <a:latin typeface="Optima" panose="02000503060000020004" pitchFamily="2" charset="0"/>
                <a:cs typeface="+mj-cs"/>
              </a:rPr>
              <a:t>Salisbury master plan UPDATE 2022</a:t>
            </a:r>
            <a:br>
              <a:rPr lang="en-US" sz="3600" dirty="0">
                <a:solidFill>
                  <a:schemeClr val="bg1"/>
                </a:solidFill>
                <a:latin typeface="Optima" panose="02000503060000020004" pitchFamily="2" charset="0"/>
                <a:cs typeface="+mj-cs"/>
              </a:rPr>
            </a:br>
            <a:endParaRPr lang="en-US" sz="3600" dirty="0">
              <a:solidFill>
                <a:schemeClr val="bg1"/>
              </a:solidFill>
              <a:latin typeface="Optima" panose="02000503060000020004" pitchFamily="2" charset="0"/>
              <a:cs typeface="+mj-cs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65EE1E-ACC9-9940-85C8-A2127012E5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3490" y="5141388"/>
            <a:ext cx="5449479" cy="365125"/>
          </a:xfrm>
        </p:spPr>
        <p:txBody>
          <a:bodyPr vert="horz" lIns="91440" tIns="45720" rIns="91440" bIns="45720" rtlCol="0" anchor="b">
            <a:normAutofit fontScale="85000" lnSpcReduction="10000"/>
          </a:bodyPr>
          <a:lstStyle/>
          <a:p>
            <a:pPr algn="r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</a:pPr>
            <a:r>
              <a:rPr lang="en-US" sz="20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barrett planning group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3C1BEC-8FC1-4147-89F0-0B3D804B23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9224" y="5852160"/>
            <a:ext cx="402336" cy="365125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457200">
              <a:spcAft>
                <a:spcPts val="600"/>
              </a:spcAft>
            </a:pPr>
            <a:fld id="{3A98EE3D-8CD1-4C3F-BD1C-C98C9596463C}" type="slidenum">
              <a:rPr lang="en-US" sz="1000">
                <a:solidFill>
                  <a:schemeClr val="bg1"/>
                </a:solidFill>
                <a:latin typeface="+mn-lt"/>
              </a:rPr>
              <a:pPr defTabSz="457200">
                <a:spcAft>
                  <a:spcPts val="600"/>
                </a:spcAft>
              </a:pPr>
              <a:t>1</a:t>
            </a:fld>
            <a:endParaRPr lang="en-US" sz="100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676549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23BA49-F495-5A35-1372-265B190561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Implementation Matrix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AC2D51-18B3-C766-386F-323F2D5F34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10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844D669-8B60-823F-E67B-EA859491F9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677" y="2581203"/>
            <a:ext cx="10750645" cy="2394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6153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EA37D5-67C5-2933-E9DB-F13328BB90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left?</a:t>
            </a:r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83AEFD63-8491-C527-034A-A773C929D017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81192" y="2071868"/>
          <a:ext cx="11029615" cy="39034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DD3992-C782-9B69-4054-2BA7E9749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65136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40FAD99-E7BE-3C41-9AB2-B0C0B6C76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Optima" panose="02000503060000020004" pitchFamily="2" charset="0"/>
              </a:rPr>
              <a:t>Next steps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9958E3-209D-ED47-B103-5F3CBFDE2A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defTabSz="457200">
              <a:spcAft>
                <a:spcPts val="600"/>
              </a:spcAft>
            </a:pPr>
            <a:fld id="{3A98EE3D-8CD1-4C3F-BD1C-C98C9596463C}" type="slidenum">
              <a:rPr lang="en-US" sz="900">
                <a:solidFill>
                  <a:schemeClr val="tx1"/>
                </a:solidFill>
                <a:latin typeface="+mn-lt"/>
              </a:rPr>
              <a:pPr defTabSz="457200">
                <a:spcAft>
                  <a:spcPts val="600"/>
                </a:spcAft>
              </a:pPr>
              <a:t>12</a:t>
            </a:fld>
            <a:endParaRPr lang="en-US" sz="900">
              <a:solidFill>
                <a:schemeClr val="tx1"/>
              </a:solidFill>
              <a:latin typeface="+mn-lt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034C62D1-110A-7745-9790-397F2149E1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5216723"/>
              </p:ext>
            </p:extLst>
          </p:nvPr>
        </p:nvGraphicFramePr>
        <p:xfrm>
          <a:off x="581192" y="2136350"/>
          <a:ext cx="10685796" cy="2748754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7271037">
                  <a:extLst>
                    <a:ext uri="{9D8B030D-6E8A-4147-A177-3AD203B41FA5}">
                      <a16:colId xmlns:a16="http://schemas.microsoft.com/office/drawing/2014/main" val="1507402272"/>
                    </a:ext>
                  </a:extLst>
                </a:gridCol>
                <a:gridCol w="3414759">
                  <a:extLst>
                    <a:ext uri="{9D8B030D-6E8A-4147-A177-3AD203B41FA5}">
                      <a16:colId xmlns:a16="http://schemas.microsoft.com/office/drawing/2014/main" val="3856306851"/>
                    </a:ext>
                  </a:extLst>
                </a:gridCol>
              </a:tblGrid>
              <a:tr h="632481">
                <a:tc>
                  <a:txBody>
                    <a:bodyPr/>
                    <a:lstStyle/>
                    <a:p>
                      <a:pPr algn="l" fontAlgn="b"/>
                      <a:r>
                        <a:rPr lang="en-US" sz="3300" b="0" i="0" u="none" strike="noStrike" dirty="0">
                          <a:solidFill>
                            <a:schemeClr val="tx1"/>
                          </a:solidFill>
                          <a:effectLst/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EVENT</a:t>
                      </a:r>
                    </a:p>
                  </a:txBody>
                  <a:tcPr marL="159474" marR="17719" marT="1771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300" b="0" i="0" u="none" strike="noStrike" dirty="0">
                          <a:solidFill>
                            <a:schemeClr val="tx1"/>
                          </a:solidFill>
                          <a:effectLst/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DATE</a:t>
                      </a:r>
                    </a:p>
                  </a:txBody>
                  <a:tcPr marL="17719" marR="17719" marT="17719" marB="0" anchor="b"/>
                </a:tc>
                <a:extLst>
                  <a:ext uri="{0D108BD9-81ED-4DB2-BD59-A6C34878D82A}">
                    <a16:rowId xmlns:a16="http://schemas.microsoft.com/office/drawing/2014/main" val="3197329187"/>
                  </a:ext>
                </a:extLst>
              </a:tr>
              <a:tr h="586995">
                <a:tc>
                  <a:txBody>
                    <a:bodyPr/>
                    <a:lstStyle/>
                    <a:p>
                      <a:pPr algn="l" fontAlgn="b"/>
                      <a:r>
                        <a:rPr lang="en-US" sz="2600" b="0" i="0" u="none" strike="noStrike" dirty="0">
                          <a:solidFill>
                            <a:schemeClr val="tx1"/>
                          </a:solidFill>
                          <a:effectLst/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Planning Board Opens Public Hearing</a:t>
                      </a:r>
                    </a:p>
                  </a:txBody>
                  <a:tcPr marL="159474" marR="17719" marT="1771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600" b="0" i="0" u="none" strike="noStrike" dirty="0">
                          <a:solidFill>
                            <a:schemeClr val="tx1"/>
                          </a:solidFill>
                          <a:effectLst/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September 28, 2022</a:t>
                      </a:r>
                    </a:p>
                  </a:txBody>
                  <a:tcPr marL="17719" marR="17719" marT="17719" marB="0" anchor="b"/>
                </a:tc>
                <a:extLst>
                  <a:ext uri="{0D108BD9-81ED-4DB2-BD59-A6C34878D82A}">
                    <a16:rowId xmlns:a16="http://schemas.microsoft.com/office/drawing/2014/main" val="3967463074"/>
                  </a:ext>
                </a:extLst>
              </a:tr>
              <a:tr h="504974">
                <a:tc>
                  <a:txBody>
                    <a:bodyPr/>
                    <a:lstStyle/>
                    <a:p>
                      <a:pPr algn="l" fontAlgn="b"/>
                      <a:r>
                        <a:rPr lang="en-US" sz="2600" b="0" i="0" u="none" strike="noStrike" dirty="0">
                          <a:solidFill>
                            <a:schemeClr val="tx1"/>
                          </a:solidFill>
                          <a:effectLst/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Public Comment Period</a:t>
                      </a:r>
                    </a:p>
                  </a:txBody>
                  <a:tcPr marL="159474" marR="17719" marT="1771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600" b="0" i="0" u="none" strike="noStrike" dirty="0">
                          <a:solidFill>
                            <a:schemeClr val="tx1"/>
                          </a:solidFill>
                          <a:effectLst/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Sept. 28-Oct. 12, 2022</a:t>
                      </a:r>
                    </a:p>
                  </a:txBody>
                  <a:tcPr marL="17719" marR="17719" marT="17719" marB="0" anchor="b"/>
                </a:tc>
                <a:extLst>
                  <a:ext uri="{0D108BD9-81ED-4DB2-BD59-A6C34878D82A}">
                    <a16:rowId xmlns:a16="http://schemas.microsoft.com/office/drawing/2014/main" val="3487440248"/>
                  </a:ext>
                </a:extLst>
              </a:tr>
              <a:tr h="512152">
                <a:tc>
                  <a:txBody>
                    <a:bodyPr/>
                    <a:lstStyle/>
                    <a:p>
                      <a:pPr algn="l" fontAlgn="b"/>
                      <a:r>
                        <a:rPr lang="en-US" sz="2600" b="0" i="0" u="none" strike="noStrike" dirty="0">
                          <a:solidFill>
                            <a:schemeClr val="tx1"/>
                          </a:solidFill>
                          <a:effectLst/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Planning Board Accepts Plan</a:t>
                      </a:r>
                    </a:p>
                  </a:txBody>
                  <a:tcPr marL="159474" marR="17719" marT="1771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600" b="0" i="0" u="none" strike="noStrike" dirty="0">
                          <a:solidFill>
                            <a:schemeClr val="tx1"/>
                          </a:solidFill>
                          <a:effectLst/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October 12, 2022</a:t>
                      </a:r>
                    </a:p>
                  </a:txBody>
                  <a:tcPr marL="17719" marR="17719" marT="17719" marB="0" anchor="b"/>
                </a:tc>
                <a:extLst>
                  <a:ext uri="{0D108BD9-81ED-4DB2-BD59-A6C34878D82A}">
                    <a16:rowId xmlns:a16="http://schemas.microsoft.com/office/drawing/2014/main" val="2496781641"/>
                  </a:ext>
                </a:extLst>
              </a:tr>
              <a:tr h="512152">
                <a:tc>
                  <a:txBody>
                    <a:bodyPr/>
                    <a:lstStyle/>
                    <a:p>
                      <a:pPr algn="l" fontAlgn="b"/>
                      <a:r>
                        <a:rPr lang="en-US" sz="2600" b="0" i="0" u="none" strike="noStrike" dirty="0">
                          <a:solidFill>
                            <a:schemeClr val="tx1"/>
                          </a:solidFill>
                          <a:effectLst/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Presentation to Town Meeting</a:t>
                      </a:r>
                    </a:p>
                  </a:txBody>
                  <a:tcPr marL="159474" marR="17719" marT="1771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600" b="0" i="0" u="none" strike="noStrike" dirty="0">
                          <a:solidFill>
                            <a:schemeClr val="tx1"/>
                          </a:solidFill>
                          <a:effectLst/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October 24, 2022</a:t>
                      </a:r>
                    </a:p>
                  </a:txBody>
                  <a:tcPr marL="17719" marR="17719" marT="17719" marB="0" anchor="b"/>
                </a:tc>
                <a:extLst>
                  <a:ext uri="{0D108BD9-81ED-4DB2-BD59-A6C34878D82A}">
                    <a16:rowId xmlns:a16="http://schemas.microsoft.com/office/drawing/2014/main" val="16178422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497774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DD651B61-325E-4E73-8445-38B0DE8AAA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42E5253-D3AC-4AC2-B766-8B34F13C2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0AE8D57-436A-4073-9A75-15BB5949F8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8C97474-5879-4DB5-B4F3-F0357104BC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831CBB7-4817-4B54-A7F9-0AE2D0C478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67029" y="457200"/>
            <a:ext cx="5010912" cy="91440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Picture 4" descr="A picture containing grass, outdoor, sky, day&#10;&#10;Description automatically generated">
            <a:extLst>
              <a:ext uri="{FF2B5EF4-FFF2-40B4-BE49-F238E27FC236}">
                <a16:creationId xmlns:a16="http://schemas.microsoft.com/office/drawing/2014/main" id="{38E5AA0C-2033-954F-A424-A4DE8A758F1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410" t="18257" r="43744" b="31487"/>
          <a:stretch/>
        </p:blipFill>
        <p:spPr>
          <a:xfrm>
            <a:off x="782711" y="634550"/>
            <a:ext cx="5352225" cy="5789365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96BC321D-B05F-4857-8880-97F61B9B78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67791" y="601200"/>
            <a:ext cx="5009388" cy="5789365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68EFB3FC-25DF-1C45-B550-8B7BA64D78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3606" y="938022"/>
            <a:ext cx="4597758" cy="118872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800" dirty="0">
                <a:latin typeface="Optima" panose="02000503060000020004" pitchFamily="2" charset="0"/>
                <a:cs typeface="+mj-cs"/>
              </a:rPr>
              <a:t>Project overview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2D2348F-F847-6B49-919D-A17B881513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73606" y="2340864"/>
            <a:ext cx="4597758" cy="379323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457200" indent="-457200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</a:pPr>
            <a:r>
              <a:rPr lang="en-US" dirty="0">
                <a:solidFill>
                  <a:srgbClr val="FFFFFF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Introduction</a:t>
            </a:r>
          </a:p>
          <a:p>
            <a:pPr marL="457200" indent="-457200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</a:pPr>
            <a:r>
              <a:rPr lang="en-US" dirty="0">
                <a:solidFill>
                  <a:srgbClr val="FFFFFF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Engagement Process</a:t>
            </a:r>
          </a:p>
          <a:p>
            <a:pPr marL="457200" indent="-457200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</a:pPr>
            <a:r>
              <a:rPr lang="en-US" dirty="0">
                <a:solidFill>
                  <a:srgbClr val="FFFFFF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Master Plan Chapters</a:t>
            </a:r>
          </a:p>
          <a:p>
            <a:pPr marL="457200" indent="-457200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</a:pPr>
            <a:r>
              <a:rPr lang="en-US" dirty="0">
                <a:solidFill>
                  <a:srgbClr val="FFFFFF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Goals &amp; Strategies</a:t>
            </a:r>
          </a:p>
          <a:p>
            <a:pPr marL="457200" indent="-457200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</a:pPr>
            <a:r>
              <a:rPr lang="en-US" dirty="0">
                <a:solidFill>
                  <a:srgbClr val="FFFFFF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Next Steps</a:t>
            </a:r>
          </a:p>
          <a:p>
            <a:pPr marL="457200" indent="-457200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</a:pPr>
            <a:endParaRPr lang="en-US" dirty="0">
              <a:solidFill>
                <a:srgbClr val="FFFFFF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CB7D04-C8F0-7D44-807E-968952D3E3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8300" y="6423914"/>
            <a:ext cx="105251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457200">
              <a:spcAft>
                <a:spcPts val="600"/>
              </a:spcAft>
            </a:pPr>
            <a:fld id="{3A98EE3D-8CD1-4C3F-BD1C-C98C9596463C}" type="slidenum">
              <a:rPr lang="en-US" sz="900">
                <a:solidFill>
                  <a:schemeClr val="bg1">
                    <a:lumMod val="85000"/>
                    <a:lumOff val="15000"/>
                  </a:schemeClr>
                </a:solidFill>
                <a:latin typeface="+mn-lt"/>
              </a:rPr>
              <a:pPr defTabSz="457200">
                <a:spcAft>
                  <a:spcPts val="600"/>
                </a:spcAft>
              </a:pPr>
              <a:t>2</a:t>
            </a:fld>
            <a:endParaRPr lang="en-US" sz="900">
              <a:solidFill>
                <a:schemeClr val="bg1">
                  <a:lumMod val="85000"/>
                  <a:lumOff val="1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179193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3366" y="676175"/>
            <a:ext cx="8174083" cy="717158"/>
          </a:xfrm>
        </p:spPr>
        <p:txBody>
          <a:bodyPr>
            <a:normAutofit/>
          </a:bodyPr>
          <a:lstStyle/>
          <a:p>
            <a:r>
              <a:rPr lang="en-US" dirty="0"/>
              <a:t>introductions</a:t>
            </a:r>
            <a:endParaRPr lang="en-US" b="0" dirty="0">
              <a:solidFill>
                <a:schemeClr val="accent4">
                  <a:lumMod val="20000"/>
                  <a:lumOff val="8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B5ABB9-49B0-FE4F-8BAD-2B2635B6F2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2773" y="3236321"/>
            <a:ext cx="3770883" cy="2312072"/>
          </a:xfrm>
        </p:spPr>
        <p:txBody>
          <a:bodyPr>
            <a:noAutofit/>
          </a:bodyPr>
          <a:lstStyle/>
          <a:p>
            <a:r>
              <a:rPr lang="en-US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Judi Barrett; Principal</a:t>
            </a:r>
            <a:endParaRPr lang="en-US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en-US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Tyler Maren; Project Lead</a:t>
            </a:r>
          </a:p>
          <a:p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Fiona Coughlan</a:t>
            </a:r>
          </a:p>
          <a:p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Alexis </a:t>
            </a:r>
            <a:r>
              <a:rPr lang="en-US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Lanzillotta</a:t>
            </a:r>
            <a:endParaRPr lang="en-US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874929-8260-014E-96DE-E2F5D49A26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2773" y="1668672"/>
            <a:ext cx="1745757" cy="1454798"/>
          </a:xfrm>
          <a:prstGeom prst="rect">
            <a:avLst/>
          </a:prstGeom>
        </p:spPr>
      </p:pic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0FD49E77-BA8D-A249-A7F3-3A00C2EF51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31255" y="659723"/>
            <a:ext cx="2621363" cy="1648281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F44563F-232A-EA41-A277-0529F265D859}"/>
              </a:ext>
            </a:extLst>
          </p:cNvPr>
          <p:cNvSpPr txBox="1">
            <a:spLocks/>
          </p:cNvSpPr>
          <p:nvPr/>
        </p:nvSpPr>
        <p:spPr>
          <a:xfrm>
            <a:off x="6096000" y="2477926"/>
            <a:ext cx="5791200" cy="418634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342900" indent="-342900" algn="l" defTabSz="4572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2000" b="0" i="0" kern="1200">
                <a:solidFill>
                  <a:schemeClr val="bg2"/>
                </a:solidFill>
                <a:latin typeface="Avenir Medium" panose="02000503020000020003" pitchFamily="2" charset="0"/>
                <a:ea typeface="+mn-ea"/>
                <a:cs typeface="Calibri" panose="020F0502020204030204" pitchFamily="34" charset="0"/>
              </a:defRPr>
            </a:lvl1pPr>
            <a:lvl2pPr marL="666900" indent="-342900" algn="l" defTabSz="4572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2000" b="0" i="0" kern="1200">
                <a:solidFill>
                  <a:schemeClr val="bg2"/>
                </a:solidFill>
                <a:latin typeface="Avenir Medium" panose="02000503020000020003" pitchFamily="2" charset="0"/>
                <a:ea typeface="+mn-ea"/>
                <a:cs typeface="Calibri" panose="020F0502020204030204" pitchFamily="34" charset="0"/>
              </a:defRPr>
            </a:lvl2pPr>
            <a:lvl3pPr marL="972900" indent="-342900" algn="l" defTabSz="4572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2000" b="0" i="0" kern="1200">
                <a:solidFill>
                  <a:schemeClr val="bg2"/>
                </a:solidFill>
                <a:latin typeface="Avenir Medium" panose="02000503020000020003" pitchFamily="2" charset="0"/>
                <a:ea typeface="+mn-ea"/>
                <a:cs typeface="Calibri" panose="020F0502020204030204" pitchFamily="34" charset="0"/>
              </a:defRPr>
            </a:lvl3pPr>
            <a:lvl4pPr marL="1242000" indent="-234000" algn="l" defTabSz="457200" rtl="0" eaLnBrk="1" latinLnBrk="0" hangingPunct="1">
              <a:lnSpc>
                <a:spcPct val="12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1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602000" indent="-234000" algn="l" defTabSz="457200" rtl="0" eaLnBrk="1" latinLnBrk="0" hangingPunct="1">
              <a:lnSpc>
                <a:spcPct val="12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1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Committee Members</a:t>
            </a:r>
          </a:p>
          <a:p>
            <a:r>
              <a:rPr lang="en-US" sz="1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Deborah Rider (Chair)</a:t>
            </a:r>
          </a:p>
          <a:p>
            <a:r>
              <a:rPr lang="en-US" sz="1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Marty Doggett (Vice-Chair)</a:t>
            </a:r>
          </a:p>
          <a:p>
            <a:r>
              <a:rPr lang="en-US" sz="1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Mike Colburn</a:t>
            </a:r>
          </a:p>
          <a:p>
            <a:r>
              <a:rPr lang="en-US" sz="1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E.J. Dean </a:t>
            </a:r>
          </a:p>
          <a:p>
            <a:r>
              <a:rPr lang="en-US" sz="1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Derek </a:t>
            </a:r>
            <a:r>
              <a:rPr lang="en-US" sz="18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DePetrillo</a:t>
            </a:r>
            <a:endParaRPr lang="en-US" sz="18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en-US" sz="1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Connie </a:t>
            </a:r>
            <a:r>
              <a:rPr lang="en-US" sz="18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Hellwig</a:t>
            </a:r>
            <a:endParaRPr lang="en-US" sz="18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en-US" sz="1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Donna M Keefe</a:t>
            </a:r>
          </a:p>
          <a:p>
            <a:r>
              <a:rPr lang="en-US" sz="1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Terry </a:t>
            </a:r>
            <a:r>
              <a:rPr lang="en-US" sz="18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Marengi</a:t>
            </a:r>
            <a:r>
              <a:rPr lang="en-US" sz="1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Jr</a:t>
            </a:r>
          </a:p>
          <a:p>
            <a:r>
              <a:rPr lang="en-US" sz="1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Susan </a:t>
            </a:r>
            <a:r>
              <a:rPr lang="en-US" sz="18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Pawlisheck</a:t>
            </a:r>
            <a:endParaRPr lang="en-US" sz="18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en-US" sz="18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Ronalee</a:t>
            </a:r>
            <a:r>
              <a:rPr lang="en-US" sz="1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Ray-Parrot</a:t>
            </a:r>
          </a:p>
          <a:p>
            <a:r>
              <a:rPr lang="en-US" sz="1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Chuck </a:t>
            </a:r>
            <a:r>
              <a:rPr lang="en-US" sz="18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Takesian</a:t>
            </a:r>
            <a:endParaRPr lang="en-US" sz="18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endParaRPr lang="en-US" dirty="0">
              <a:latin typeface="Avenir Book" panose="02000503020000020003" pitchFamily="2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9AEB696-DC67-9644-A256-62B2862C7ED6}"/>
              </a:ext>
            </a:extLst>
          </p:cNvPr>
          <p:cNvSpPr txBox="1">
            <a:spLocks/>
          </p:cNvSpPr>
          <p:nvPr/>
        </p:nvSpPr>
        <p:spPr>
          <a:xfrm>
            <a:off x="9374432" y="2477926"/>
            <a:ext cx="3770883" cy="321865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342900" indent="-342900" algn="l" defTabSz="4572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2000" b="0" i="0" kern="1200">
                <a:solidFill>
                  <a:schemeClr val="bg2"/>
                </a:solidFill>
                <a:latin typeface="Avenir Medium" panose="02000503020000020003" pitchFamily="2" charset="0"/>
                <a:ea typeface="+mn-ea"/>
                <a:cs typeface="Calibri" panose="020F0502020204030204" pitchFamily="34" charset="0"/>
              </a:defRPr>
            </a:lvl1pPr>
            <a:lvl2pPr marL="666900" indent="-342900" algn="l" defTabSz="4572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2000" b="0" i="0" kern="1200">
                <a:solidFill>
                  <a:schemeClr val="bg2"/>
                </a:solidFill>
                <a:latin typeface="Avenir Medium" panose="02000503020000020003" pitchFamily="2" charset="0"/>
                <a:ea typeface="+mn-ea"/>
                <a:cs typeface="Calibri" panose="020F0502020204030204" pitchFamily="34" charset="0"/>
              </a:defRPr>
            </a:lvl2pPr>
            <a:lvl3pPr marL="972900" indent="-342900" algn="l" defTabSz="4572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2000" b="0" i="0" kern="1200">
                <a:solidFill>
                  <a:schemeClr val="bg2"/>
                </a:solidFill>
                <a:latin typeface="Avenir Medium" panose="02000503020000020003" pitchFamily="2" charset="0"/>
                <a:ea typeface="+mn-ea"/>
                <a:cs typeface="Calibri" panose="020F0502020204030204" pitchFamily="34" charset="0"/>
              </a:defRPr>
            </a:lvl3pPr>
            <a:lvl4pPr marL="1242000" indent="-234000" algn="l" defTabSz="457200" rtl="0" eaLnBrk="1" latinLnBrk="0" hangingPunct="1">
              <a:lnSpc>
                <a:spcPct val="12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1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602000" indent="-234000" algn="l" defTabSz="457200" rtl="0" eaLnBrk="1" latinLnBrk="0" hangingPunct="1">
              <a:lnSpc>
                <a:spcPct val="12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1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Staff Contacts</a:t>
            </a:r>
          </a:p>
          <a:p>
            <a:r>
              <a:rPr lang="en-US" sz="1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Lisa Pearson</a:t>
            </a:r>
          </a:p>
          <a:p>
            <a:r>
              <a:rPr lang="en-US" sz="1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Daniel Ruiz</a:t>
            </a:r>
          </a:p>
          <a:p>
            <a:endParaRPr lang="en-US" dirty="0">
              <a:latin typeface="Avenir Book" panose="02000503020000020003" pitchFamily="2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44852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C060FBE-04DD-0B4F-A8E4-4E01EB9D8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883" y="432222"/>
            <a:ext cx="9958668" cy="963901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0000"/>
                </a:solidFill>
                <a:latin typeface="Optima" panose="02000503060000020004" pitchFamily="2" charset="0"/>
              </a:rPr>
              <a:t>What is a master plan?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CCD0647-F966-484B-AD2E-32895D118A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7884" y="1530010"/>
            <a:ext cx="6884592" cy="481478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sz="2400" dirty="0">
                <a:solidFill>
                  <a:srgbClr val="00000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Long-term plan (typically 10 years)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sz="2400" dirty="0">
                <a:solidFill>
                  <a:srgbClr val="00000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Salisbury’s last MP was adopted in 2008 (almost 15 years ago!)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sz="2400" dirty="0">
                <a:solidFill>
                  <a:srgbClr val="00000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Contains several chapters or “elements”</a:t>
            </a:r>
          </a:p>
          <a:p>
            <a:pPr lvl="1">
              <a:lnSpc>
                <a:spcPct val="100000"/>
              </a:lnSpc>
              <a:spcAft>
                <a:spcPts val="600"/>
              </a:spcAft>
            </a:pPr>
            <a:r>
              <a:rPr lang="en-US" sz="2400" dirty="0">
                <a:solidFill>
                  <a:srgbClr val="00000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Each chapter includes an Inventory/Assessment and Findings &amp; Recommendations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sz="2400" dirty="0">
                <a:solidFill>
                  <a:srgbClr val="00000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Articulates a vision for the future – a basis for future decision-making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sz="2400" dirty="0">
                <a:solidFill>
                  <a:srgbClr val="00000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Includes an implementation plan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endParaRPr lang="en-US" sz="2400" dirty="0">
              <a:solidFill>
                <a:srgbClr val="000000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endParaRPr lang="en-US" sz="2400" dirty="0">
              <a:solidFill>
                <a:srgbClr val="000000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  <a:p>
            <a:pPr>
              <a:lnSpc>
                <a:spcPct val="100000"/>
              </a:lnSpc>
              <a:spcAft>
                <a:spcPts val="600"/>
              </a:spcAft>
            </a:pPr>
            <a:endParaRPr lang="en-US" sz="2400" dirty="0">
              <a:solidFill>
                <a:srgbClr val="000000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  <a:p>
            <a:pPr>
              <a:lnSpc>
                <a:spcPct val="100000"/>
              </a:lnSpc>
              <a:spcAft>
                <a:spcPts val="600"/>
              </a:spcAft>
            </a:pPr>
            <a:endParaRPr lang="en-US" sz="2000" dirty="0">
              <a:solidFill>
                <a:srgbClr val="000000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CFE2CE8-D561-074B-B510-28215526CFB6}"/>
              </a:ext>
            </a:extLst>
          </p:cNvPr>
          <p:cNvSpPr/>
          <p:nvPr/>
        </p:nvSpPr>
        <p:spPr>
          <a:xfrm>
            <a:off x="7422476" y="1692080"/>
            <a:ext cx="4532591" cy="400266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1C48B848-6EF0-8F4E-BC7A-85B0D60AFE56}"/>
              </a:ext>
            </a:extLst>
          </p:cNvPr>
          <p:cNvSpPr txBox="1">
            <a:spLocks/>
          </p:cNvSpPr>
          <p:nvPr/>
        </p:nvSpPr>
        <p:spPr>
          <a:xfrm>
            <a:off x="7521289" y="1739005"/>
            <a:ext cx="5194769" cy="55778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marL="342900" indent="-342900" algn="l" defTabSz="4572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2000" b="0" i="0" kern="1200">
                <a:solidFill>
                  <a:schemeClr val="bg2"/>
                </a:solidFill>
                <a:latin typeface="Avenir Medium" panose="02000503020000020003" pitchFamily="2" charset="0"/>
                <a:ea typeface="+mn-ea"/>
                <a:cs typeface="Calibri" panose="020F0502020204030204" pitchFamily="34" charset="0"/>
              </a:defRPr>
            </a:lvl1pPr>
            <a:lvl2pPr marL="666900" indent="-342900" algn="l" defTabSz="4572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2000" b="0" i="0" kern="1200">
                <a:solidFill>
                  <a:schemeClr val="bg2"/>
                </a:solidFill>
                <a:latin typeface="Avenir Medium" panose="02000503020000020003" pitchFamily="2" charset="0"/>
                <a:ea typeface="+mn-ea"/>
                <a:cs typeface="Calibri" panose="020F0502020204030204" pitchFamily="34" charset="0"/>
              </a:defRPr>
            </a:lvl2pPr>
            <a:lvl3pPr marL="972900" indent="-342900" algn="l" defTabSz="4572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2000" b="0" i="0" kern="1200">
                <a:solidFill>
                  <a:schemeClr val="bg2"/>
                </a:solidFill>
                <a:latin typeface="Avenir Medium" panose="02000503020000020003" pitchFamily="2" charset="0"/>
                <a:ea typeface="+mn-ea"/>
                <a:cs typeface="Calibri" panose="020F0502020204030204" pitchFamily="34" charset="0"/>
              </a:defRPr>
            </a:lvl3pPr>
            <a:lvl4pPr marL="1242000" indent="-234000" algn="l" defTabSz="457200" rtl="0" eaLnBrk="1" latinLnBrk="0" hangingPunct="1">
              <a:lnSpc>
                <a:spcPct val="12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1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602000" indent="-234000" algn="l" defTabSz="457200" rtl="0" eaLnBrk="1" latinLnBrk="0" hangingPunct="1">
              <a:lnSpc>
                <a:spcPct val="12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1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>
                <a:solidFill>
                  <a:schemeClr val="tx1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Where is the data from?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92380645-B5BD-0045-85BA-615440E33D46}"/>
              </a:ext>
            </a:extLst>
          </p:cNvPr>
          <p:cNvSpPr txBox="1">
            <a:spLocks/>
          </p:cNvSpPr>
          <p:nvPr/>
        </p:nvSpPr>
        <p:spPr>
          <a:xfrm>
            <a:off x="7521289" y="2296789"/>
            <a:ext cx="4132827" cy="2934999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2000" b="0" i="0" kern="1200">
                <a:solidFill>
                  <a:schemeClr val="bg2"/>
                </a:solidFill>
                <a:latin typeface="Avenir Medium" panose="02000503020000020003" pitchFamily="2" charset="0"/>
                <a:ea typeface="+mn-ea"/>
                <a:cs typeface="Calibri" panose="020F0502020204030204" pitchFamily="34" charset="0"/>
              </a:defRPr>
            </a:lvl1pPr>
            <a:lvl2pPr marL="666900" indent="-342900" algn="l" defTabSz="4572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2000" b="0" i="0" kern="1200">
                <a:solidFill>
                  <a:schemeClr val="bg2"/>
                </a:solidFill>
                <a:latin typeface="Avenir Medium" panose="02000503020000020003" pitchFamily="2" charset="0"/>
                <a:ea typeface="+mn-ea"/>
                <a:cs typeface="Calibri" panose="020F0502020204030204" pitchFamily="34" charset="0"/>
              </a:defRPr>
            </a:lvl2pPr>
            <a:lvl3pPr marL="972900" indent="-342900" algn="l" defTabSz="4572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2000" b="0" i="0" kern="1200">
                <a:solidFill>
                  <a:schemeClr val="bg2"/>
                </a:solidFill>
                <a:latin typeface="Avenir Medium" panose="02000503020000020003" pitchFamily="2" charset="0"/>
                <a:ea typeface="+mn-ea"/>
                <a:cs typeface="Calibri" panose="020F0502020204030204" pitchFamily="34" charset="0"/>
              </a:defRPr>
            </a:lvl3pPr>
            <a:lvl4pPr marL="1242000" indent="-234000" algn="l" defTabSz="457200" rtl="0" eaLnBrk="1" latinLnBrk="0" hangingPunct="1">
              <a:lnSpc>
                <a:spcPct val="12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1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602000" indent="-234000" algn="l" defTabSz="457200" rtl="0" eaLnBrk="1" latinLnBrk="0" hangingPunct="1">
              <a:lnSpc>
                <a:spcPct val="12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1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rgbClr val="00000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American Community Survey 2020</a:t>
            </a:r>
          </a:p>
          <a:p>
            <a:r>
              <a:rPr lang="en-US" sz="1800" dirty="0">
                <a:solidFill>
                  <a:srgbClr val="00000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Census 2020 (population only)</a:t>
            </a:r>
          </a:p>
          <a:p>
            <a:r>
              <a:rPr lang="en-US" sz="1800" dirty="0">
                <a:solidFill>
                  <a:srgbClr val="00000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Other official federal/state data sources</a:t>
            </a:r>
          </a:p>
          <a:p>
            <a:r>
              <a:rPr lang="en-US" sz="1800" dirty="0" err="1">
                <a:solidFill>
                  <a:srgbClr val="00000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MassGIS</a:t>
            </a:r>
            <a:endParaRPr lang="en-US" sz="1800" dirty="0">
              <a:solidFill>
                <a:srgbClr val="000000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  <a:p>
            <a:r>
              <a:rPr lang="en-US" sz="1800" dirty="0">
                <a:solidFill>
                  <a:srgbClr val="00000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Assessor’s Records</a:t>
            </a:r>
          </a:p>
          <a:p>
            <a:r>
              <a:rPr lang="en-US" sz="1800" dirty="0">
                <a:solidFill>
                  <a:srgbClr val="00000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Interviews with housing-related Town boards/committees</a:t>
            </a:r>
          </a:p>
          <a:p>
            <a:r>
              <a:rPr lang="en-US" sz="1800" dirty="0">
                <a:solidFill>
                  <a:srgbClr val="00000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Public survey</a:t>
            </a:r>
          </a:p>
          <a:p>
            <a:r>
              <a:rPr lang="en-US" sz="1800" dirty="0">
                <a:solidFill>
                  <a:srgbClr val="00000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And more!</a:t>
            </a:r>
          </a:p>
        </p:txBody>
      </p:sp>
    </p:spTree>
    <p:extLst>
      <p:ext uri="{BB962C8B-B14F-4D97-AF65-F5344CB8AC3E}">
        <p14:creationId xmlns:p14="http://schemas.microsoft.com/office/powerpoint/2010/main" val="38707553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E39F37-4596-405A-A523-9C2F434AC3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85921" y="615416"/>
            <a:ext cx="5966968" cy="5120640"/>
          </a:xfrm>
        </p:spPr>
        <p:txBody>
          <a:bodyPr>
            <a:noAutofit/>
          </a:bodyPr>
          <a:lstStyle/>
          <a:p>
            <a:pPr marL="0" indent="0" hangingPunct="0">
              <a:lnSpc>
                <a:spcPct val="110000"/>
              </a:lnSpc>
              <a:buNone/>
            </a:pPr>
            <a:r>
              <a:rPr lang="en-US" sz="2400" dirty="0">
                <a:solidFill>
                  <a:srgbClr val="000000"/>
                </a:solidFill>
              </a:rPr>
              <a:t>Having a master plan matters because it:</a:t>
            </a:r>
          </a:p>
          <a:p>
            <a:pPr lvl="0" hangingPunct="0">
              <a:lnSpc>
                <a:spcPct val="110000"/>
              </a:lnSpc>
            </a:pPr>
            <a:r>
              <a:rPr lang="en-US" sz="2400" dirty="0">
                <a:solidFill>
                  <a:srgbClr val="000000"/>
                </a:solidFill>
              </a:rPr>
              <a:t>helps communities discover what must be done to achieve their goals and avoid costly mistakes.</a:t>
            </a:r>
          </a:p>
          <a:p>
            <a:pPr lvl="0" hangingPunct="0">
              <a:lnSpc>
                <a:spcPct val="110000"/>
              </a:lnSpc>
            </a:pPr>
            <a:r>
              <a:rPr lang="en-US" sz="2400" dirty="0">
                <a:solidFill>
                  <a:srgbClr val="000000"/>
                </a:solidFill>
              </a:rPr>
              <a:t>helps set priorities. </a:t>
            </a:r>
          </a:p>
          <a:p>
            <a:pPr lvl="0" hangingPunct="0">
              <a:lnSpc>
                <a:spcPct val="110000"/>
              </a:lnSpc>
            </a:pPr>
            <a:r>
              <a:rPr lang="en-US" sz="2400" dirty="0">
                <a:solidFill>
                  <a:srgbClr val="000000"/>
                </a:solidFill>
              </a:rPr>
              <a:t>creates a policy framework for rules and regulations that guide development.</a:t>
            </a:r>
          </a:p>
          <a:p>
            <a:pPr hangingPunct="0">
              <a:lnSpc>
                <a:spcPct val="110000"/>
              </a:lnSpc>
            </a:pPr>
            <a:r>
              <a:rPr lang="en-US" b="1" dirty="0">
                <a:solidFill>
                  <a:srgbClr val="000000"/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helps private developers understand the rationale for a community's land use goals and policies.</a:t>
            </a:r>
          </a:p>
          <a:p>
            <a:pPr lvl="0" hangingPunct="0">
              <a:lnSpc>
                <a:spcPct val="110000"/>
              </a:lnSpc>
            </a:pP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B8037DF-F24D-BE49-9767-D9845E077A9B}"/>
              </a:ext>
            </a:extLst>
          </p:cNvPr>
          <p:cNvSpPr txBox="1">
            <a:spLocks/>
          </p:cNvSpPr>
          <p:nvPr/>
        </p:nvSpPr>
        <p:spPr>
          <a:xfrm>
            <a:off x="824339" y="1143000"/>
            <a:ext cx="2834640" cy="23774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900" b="0" kern="1200" spc="-10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spc="-60" dirty="0">
                <a:solidFill>
                  <a:srgbClr val="FFFFFF"/>
                </a:solidFill>
                <a:latin typeface="Optima" panose="02000503060000020004" pitchFamily="2" charset="0"/>
              </a:rPr>
              <a:t>WHY HAVE A MASTER PLAN?</a:t>
            </a:r>
            <a:endParaRPr lang="en-US" b="1" dirty="0">
              <a:latin typeface="Optima" panose="02000503060000020004" pitchFamily="2" charset="0"/>
            </a:endParaRPr>
          </a:p>
        </p:txBody>
      </p:sp>
      <p:pic>
        <p:nvPicPr>
          <p:cNvPr id="8" name="Picture 2" descr="Image result for road map">
            <a:extLst>
              <a:ext uri="{FF2B5EF4-FFF2-40B4-BE49-F238E27FC236}">
                <a16:creationId xmlns:a16="http://schemas.microsoft.com/office/drawing/2014/main" id="{9AFC6415-0AF2-ED43-835D-4342515D39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2889" y="757159"/>
            <a:ext cx="1825965" cy="1825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1D2EDE8-AA59-FB47-A4CD-7827FB8FCF74}"/>
              </a:ext>
            </a:extLst>
          </p:cNvPr>
          <p:cNvSpPr txBox="1"/>
          <p:nvPr/>
        </p:nvSpPr>
        <p:spPr>
          <a:xfrm>
            <a:off x="9977231" y="2724867"/>
            <a:ext cx="21772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The Master Plan is your Road Map!</a:t>
            </a:r>
          </a:p>
        </p:txBody>
      </p:sp>
    </p:spTree>
    <p:extLst>
      <p:ext uri="{BB962C8B-B14F-4D97-AF65-F5344CB8AC3E}">
        <p14:creationId xmlns:p14="http://schemas.microsoft.com/office/powerpoint/2010/main" val="21537012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F03269-22C7-8847-8ECB-CC8742341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188720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000000"/>
                </a:solidFill>
              </a:rPr>
              <a:t>master plan 2022 updated sections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E62AF5-CFF2-0840-BA3E-2CDB57D08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8300" y="6423914"/>
            <a:ext cx="105251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3A98EE3D-8CD1-4C3F-BD1C-C98C9596463C}" type="slidenum">
              <a:rPr lang="en-US" smtClean="0"/>
              <a:pPr>
                <a:spcAft>
                  <a:spcPts val="600"/>
                </a:spcAft>
              </a:pPr>
              <a:t>6</a:t>
            </a:fld>
            <a:endParaRPr lang="en-US"/>
          </a:p>
        </p:txBody>
      </p:sp>
      <p:graphicFrame>
        <p:nvGraphicFramePr>
          <p:cNvPr id="9" name="Content Placeholder 2">
            <a:extLst>
              <a:ext uri="{FF2B5EF4-FFF2-40B4-BE49-F238E27FC236}">
                <a16:creationId xmlns:a16="http://schemas.microsoft.com/office/drawing/2014/main" id="{33E3C27D-684D-2B53-196C-07DDEC15366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58721510"/>
              </p:ext>
            </p:extLst>
          </p:nvPr>
        </p:nvGraphicFramePr>
        <p:xfrm>
          <a:off x="743071" y="2250254"/>
          <a:ext cx="11029950" cy="38142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819343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E6C8E6EB-4C59-429B-97E4-72A058CFC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5B90362-AFCC-46A9-B41C-A257A8C5B3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71EF7F1-38BA-471D-8CD4-2A9AE8E35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B8DD2392-397B-48BF-BEFA-EA1FB881CA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person, indoor, sitting, people&#10;&#10;Description automatically generated">
            <a:extLst>
              <a:ext uri="{FF2B5EF4-FFF2-40B4-BE49-F238E27FC236}">
                <a16:creationId xmlns:a16="http://schemas.microsoft.com/office/drawing/2014/main" id="{551718FD-3209-C95C-2230-23780E3049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t="1541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7350197-FBFD-D38F-F005-73393629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3870" y="702156"/>
            <a:ext cx="10144260" cy="10138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800" b="0" kern="1200" cap="all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Community Engagement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4FA98D-9F7C-260E-5E6F-60104CDACF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5199" y="1865915"/>
            <a:ext cx="10261602" cy="4642461"/>
          </a:xfr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Community Survey</a:t>
            </a:r>
          </a:p>
          <a:p>
            <a:pPr lvl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May-June 2022; 300 responses</a:t>
            </a:r>
          </a:p>
          <a:p>
            <a: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Community Meeting #1</a:t>
            </a:r>
          </a:p>
          <a:p>
            <a:pPr lvl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In-person: April 4, 2022</a:t>
            </a:r>
          </a:p>
          <a:p>
            <a:pPr lvl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Virtual: April 7, 2022</a:t>
            </a:r>
          </a:p>
          <a:p>
            <a: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Community Meeting #2</a:t>
            </a:r>
          </a:p>
          <a:p>
            <a:pPr lvl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In-person: June 9, 2022</a:t>
            </a:r>
          </a:p>
          <a:p>
            <a:pPr lvl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Virtual: June 16, 2022</a:t>
            </a:r>
          </a:p>
          <a:p>
            <a:pPr lvl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Poster display in Town Hall in June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BB7576-E1C3-6DFA-EA70-B32489AAA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8300" y="5951811"/>
            <a:ext cx="105251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457200">
              <a:spcAft>
                <a:spcPts val="600"/>
              </a:spcAft>
            </a:pPr>
            <a:fld id="{3A98EE3D-8CD1-4C3F-BD1C-C98C9596463C}" type="slidenum">
              <a:rPr lang="en-US" sz="900">
                <a:solidFill>
                  <a:schemeClr val="tx1"/>
                </a:solidFill>
                <a:latin typeface="+mn-lt"/>
              </a:rPr>
              <a:pPr defTabSz="457200">
                <a:spcAft>
                  <a:spcPts val="600"/>
                </a:spcAft>
              </a:pPr>
              <a:t>7</a:t>
            </a:fld>
            <a:endParaRPr lang="en-US" sz="90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340063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C87E2C-D4C1-555E-A2A5-49BCE81968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September 2022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91A08D-51E3-0BD8-712A-735D7C743521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Outreach and comments from the MP Committee, citizens, and many other boards and committees.</a:t>
            </a:r>
          </a:p>
          <a:p>
            <a:endParaRPr lang="en-US" dirty="0"/>
          </a:p>
          <a:p>
            <a:r>
              <a:rPr lang="en-US" dirty="0"/>
              <a:t>Probably over 1,000 Salisbury residents reached.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878547-66BA-1486-F7D1-4FEAABBB46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CCDD7A5-E7A3-E29C-2A54-1F5F47F518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5614" y="1198817"/>
            <a:ext cx="7772400" cy="4460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7580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F03269-22C7-8847-8ECB-CC8742341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18872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master plan 2022 goals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E62AF5-CFF2-0840-BA3E-2CDB57D08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8300" y="6423914"/>
            <a:ext cx="105251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3A98EE3D-8CD1-4C3F-BD1C-C98C9596463C}" type="slidenum">
              <a:rPr lang="en-US" smtClean="0"/>
              <a:pPr>
                <a:spcAft>
                  <a:spcPts val="600"/>
                </a:spcAft>
              </a:pPr>
              <a:t>9</a:t>
            </a:fld>
            <a:endParaRPr lang="en-US"/>
          </a:p>
        </p:txBody>
      </p:sp>
      <p:graphicFrame>
        <p:nvGraphicFramePr>
          <p:cNvPr id="9" name="Content Placeholder 2">
            <a:extLst>
              <a:ext uri="{FF2B5EF4-FFF2-40B4-BE49-F238E27FC236}">
                <a16:creationId xmlns:a16="http://schemas.microsoft.com/office/drawing/2014/main" id="{33E3C27D-684D-2B53-196C-07DDEC15366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64907475"/>
              </p:ext>
            </p:extLst>
          </p:nvPr>
        </p:nvGraphicFramePr>
        <p:xfrm>
          <a:off x="581025" y="2341563"/>
          <a:ext cx="11029950" cy="38142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84884894"/>
      </p:ext>
    </p:extLst>
  </p:cSld>
  <p:clrMapOvr>
    <a:masterClrMapping/>
  </p:clrMapOvr>
</p:sld>
</file>

<file path=ppt/theme/theme1.xml><?xml version="1.0" encoding="utf-8"?>
<a:theme xmlns:a="http://schemas.openxmlformats.org/drawingml/2006/main" name="DividendVTI">
  <a:themeElements>
    <a:clrScheme name="Custom 2">
      <a:dk1>
        <a:srgbClr val="7C6632"/>
      </a:dk1>
      <a:lt1>
        <a:srgbClr val="FFFFFF"/>
      </a:lt1>
      <a:dk2>
        <a:srgbClr val="6A2423"/>
      </a:dk2>
      <a:lt2>
        <a:srgbClr val="112F5D"/>
      </a:lt2>
      <a:accent1>
        <a:srgbClr val="C8AA57"/>
      </a:accent1>
      <a:accent2>
        <a:srgbClr val="ECECEB"/>
      </a:accent2>
      <a:accent3>
        <a:srgbClr val="C8B991"/>
      </a:accent3>
      <a:accent4>
        <a:srgbClr val="7C6632"/>
      </a:accent4>
      <a:accent5>
        <a:srgbClr val="6A2423"/>
      </a:accent5>
      <a:accent6>
        <a:srgbClr val="112F5D"/>
      </a:accent6>
      <a:hlink>
        <a:srgbClr val="C8AA57"/>
      </a:hlink>
      <a:folHlink>
        <a:srgbClr val="ECECEB"/>
      </a:folHlink>
    </a:clrScheme>
    <a:fontScheme name="Calibri Light-Constantia">
      <a:majorFont>
        <a:latin typeface="Calibri Light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 panose="02030602050306030303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VTI" id="{97558BDE-0B66-457C-BB6F-7B1B22DAA9B8}" vid="{F53508A3-AC60-448A-AF37-934D5F1A0D5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15024</TotalTime>
  <Words>739</Words>
  <Application>Microsoft Office PowerPoint</Application>
  <PresentationFormat>Widescreen</PresentationFormat>
  <Paragraphs>133</Paragraphs>
  <Slides>12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9" baseType="lpstr">
      <vt:lpstr>Arial</vt:lpstr>
      <vt:lpstr>Avenir</vt:lpstr>
      <vt:lpstr>Avenir Black</vt:lpstr>
      <vt:lpstr>Avenir Book</vt:lpstr>
      <vt:lpstr>Avenir Heavy</vt:lpstr>
      <vt:lpstr>Avenir Medium</vt:lpstr>
      <vt:lpstr>Calibri</vt:lpstr>
      <vt:lpstr>Calibri Light</vt:lpstr>
      <vt:lpstr>Constantia</vt:lpstr>
      <vt:lpstr>Lato</vt:lpstr>
      <vt:lpstr>Lato Heavy</vt:lpstr>
      <vt:lpstr>Lato Medium</vt:lpstr>
      <vt:lpstr>Lato Semibold</vt:lpstr>
      <vt:lpstr>Myriad Pro</vt:lpstr>
      <vt:lpstr>Optima</vt:lpstr>
      <vt:lpstr>Wingdings 2</vt:lpstr>
      <vt:lpstr>DividendVTI</vt:lpstr>
      <vt:lpstr>Salisbury master plan UPDATE 2022 </vt:lpstr>
      <vt:lpstr>Project overview</vt:lpstr>
      <vt:lpstr>introductions</vt:lpstr>
      <vt:lpstr>What is a master plan?</vt:lpstr>
      <vt:lpstr>PowerPoint Presentation</vt:lpstr>
      <vt:lpstr>master plan 2022 updated sections</vt:lpstr>
      <vt:lpstr>Community Engagement</vt:lpstr>
      <vt:lpstr>September 2022</vt:lpstr>
      <vt:lpstr>master plan 2022 goals</vt:lpstr>
      <vt:lpstr>Implementation Matrix </vt:lpstr>
      <vt:lpstr>What’s left?</vt:lpstr>
      <vt:lpstr>Next steps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Quincy Needs Assessment and Action Plan  Meeting 1</dc:title>
  <dc:creator>Fiona Coughlan</dc:creator>
  <cp:lastModifiedBy>Asst Planner</cp:lastModifiedBy>
  <cp:revision>154</cp:revision>
  <dcterms:created xsi:type="dcterms:W3CDTF">2020-12-15T17:38:17Z</dcterms:created>
  <dcterms:modified xsi:type="dcterms:W3CDTF">2022-09-28T21:38:54Z</dcterms:modified>
</cp:coreProperties>
</file>