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sldIdLst>
    <p:sldId id="256" r:id="rId5"/>
    <p:sldId id="291" r:id="rId6"/>
    <p:sldId id="264" r:id="rId7"/>
    <p:sldId id="273" r:id="rId8"/>
    <p:sldId id="257" r:id="rId9"/>
    <p:sldId id="293" r:id="rId10"/>
    <p:sldId id="267" r:id="rId11"/>
    <p:sldId id="277" r:id="rId12"/>
    <p:sldId id="278" r:id="rId13"/>
    <p:sldId id="265" r:id="rId14"/>
    <p:sldId id="292" r:id="rId15"/>
    <p:sldId id="285"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DB4"/>
    <a:srgbClr val="FFFFFF"/>
    <a:srgbClr val="DAE178"/>
    <a:srgbClr val="02878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1FCDD1-C4C9-4170-AC54-0D0EEAF2CB84}" v="14" dt="2023-04-03T14:48:00.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1"/>
    <p:restoredTop sz="94694"/>
  </p:normalViewPr>
  <p:slideViewPr>
    <p:cSldViewPr snapToGrid="0" snapToObjects="1" showGuides="1">
      <p:cViewPr varScale="1">
        <p:scale>
          <a:sx n="107" d="100"/>
          <a:sy n="107" d="100"/>
        </p:scale>
        <p:origin x="157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02AF3-1343-4A2F-B233-0C434119E1FB}" type="datetimeFigureOut">
              <a:rPr lang="en-US" smtClean="0"/>
              <a:t>4/3/2023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8DDE7-4963-4E06-A6D7-5AF39BE6AB26}" type="slidenum">
              <a:rPr lang="en-US" smtClean="0"/>
              <a:t>‹#›</a:t>
            </a:fld>
            <a:endParaRPr lang="en-US"/>
          </a:p>
        </p:txBody>
      </p:sp>
    </p:spTree>
    <p:extLst>
      <p:ext uri="{BB962C8B-B14F-4D97-AF65-F5344CB8AC3E}">
        <p14:creationId xmlns:p14="http://schemas.microsoft.com/office/powerpoint/2010/main" val="87657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2</a:t>
            </a:fld>
            <a:endParaRPr lang="en-US"/>
          </a:p>
        </p:txBody>
      </p:sp>
    </p:spTree>
    <p:extLst>
      <p:ext uri="{BB962C8B-B14F-4D97-AF65-F5344CB8AC3E}">
        <p14:creationId xmlns:p14="http://schemas.microsoft.com/office/powerpoint/2010/main" val="3397546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3</a:t>
            </a:fld>
            <a:endParaRPr lang="en-US"/>
          </a:p>
        </p:txBody>
      </p:sp>
    </p:spTree>
    <p:extLst>
      <p:ext uri="{BB962C8B-B14F-4D97-AF65-F5344CB8AC3E}">
        <p14:creationId xmlns:p14="http://schemas.microsoft.com/office/powerpoint/2010/main" val="395813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5</a:t>
            </a:fld>
            <a:endParaRPr lang="en-US"/>
          </a:p>
        </p:txBody>
      </p:sp>
    </p:spTree>
    <p:extLst>
      <p:ext uri="{BB962C8B-B14F-4D97-AF65-F5344CB8AC3E}">
        <p14:creationId xmlns:p14="http://schemas.microsoft.com/office/powerpoint/2010/main" val="593515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7</a:t>
            </a:fld>
            <a:endParaRPr lang="en-US"/>
          </a:p>
        </p:txBody>
      </p:sp>
    </p:spTree>
    <p:extLst>
      <p:ext uri="{BB962C8B-B14F-4D97-AF65-F5344CB8AC3E}">
        <p14:creationId xmlns:p14="http://schemas.microsoft.com/office/powerpoint/2010/main" val="62333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9</a:t>
            </a:fld>
            <a:endParaRPr lang="en-US"/>
          </a:p>
        </p:txBody>
      </p:sp>
    </p:spTree>
    <p:extLst>
      <p:ext uri="{BB962C8B-B14F-4D97-AF65-F5344CB8AC3E}">
        <p14:creationId xmlns:p14="http://schemas.microsoft.com/office/powerpoint/2010/main" val="110738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1F558-5021-9A4E-989B-46B25A0F55FA}" type="slidenum">
              <a:rPr lang="en-US" smtClean="0"/>
              <a:t>10</a:t>
            </a:fld>
            <a:endParaRPr lang="en-US"/>
          </a:p>
        </p:txBody>
      </p:sp>
    </p:spTree>
    <p:extLst>
      <p:ext uri="{BB962C8B-B14F-4D97-AF65-F5344CB8AC3E}">
        <p14:creationId xmlns:p14="http://schemas.microsoft.com/office/powerpoint/2010/main" val="2395162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1F558-5021-9A4E-989B-46B25A0F55FA}" type="slidenum">
              <a:rPr lang="en-US" smtClean="0"/>
              <a:t>12</a:t>
            </a:fld>
            <a:endParaRPr lang="en-US"/>
          </a:p>
        </p:txBody>
      </p:sp>
    </p:spTree>
    <p:extLst>
      <p:ext uri="{BB962C8B-B14F-4D97-AF65-F5344CB8AC3E}">
        <p14:creationId xmlns:p14="http://schemas.microsoft.com/office/powerpoint/2010/main" val="1882455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524000" y="1601831"/>
            <a:ext cx="7620000" cy="1926681"/>
          </a:xfrm>
          <a:solidFill>
            <a:schemeClr val="accent1"/>
          </a:solidFill>
        </p:spPr>
        <p:txBody>
          <a:bodyPr lIns="457200" tIns="640080" anchor="t" anchorCtr="0">
            <a:normAutofit/>
          </a:bodyPr>
          <a:lstStyle>
            <a:lvl1pPr algn="l">
              <a:defRPr sz="3500">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943100" y="2773363"/>
            <a:ext cx="7200900" cy="539992"/>
          </a:xfrm>
        </p:spPr>
        <p:txBody>
          <a:bodyPr>
            <a:normAutofit/>
          </a:bodyPr>
          <a:lstStyle>
            <a:lvl1pPr marL="0" indent="0" algn="l">
              <a:buNone/>
              <a:defRPr sz="1800" b="0" i="0">
                <a:solidFill>
                  <a:schemeClr val="bg1"/>
                </a:solidFill>
                <a:latin typeface="Avenir Next Medium" charset="0"/>
                <a:ea typeface="Avenir Next Medium" charset="0"/>
                <a:cs typeface="Avenir Next Medium"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5388" y="448755"/>
            <a:ext cx="2979725" cy="721766"/>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750654"/>
            <a:ext cx="9144000" cy="3118104"/>
          </a:xfrm>
          <a:prstGeom prst="rect">
            <a:avLst/>
          </a:prstGeom>
        </p:spPr>
      </p:pic>
    </p:spTree>
    <p:extLst>
      <p:ext uri="{BB962C8B-B14F-4D97-AF65-F5344CB8AC3E}">
        <p14:creationId xmlns:p14="http://schemas.microsoft.com/office/powerpoint/2010/main" val="103401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6378" y="365127"/>
            <a:ext cx="8683239" cy="78594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06380" y="1470622"/>
            <a:ext cx="8683238"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8"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125629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1161830"/>
            <a:ext cx="9144000" cy="5015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06378" y="365127"/>
            <a:ext cx="8683239" cy="667608"/>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06380" y="1621230"/>
            <a:ext cx="8683238" cy="435133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8"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73996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8"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
        <p:nvSpPr>
          <p:cNvPr id="9" name="Title Placeholder 1"/>
          <p:cNvSpPr>
            <a:spLocks noGrp="1"/>
          </p:cNvSpPr>
          <p:nvPr>
            <p:ph type="title"/>
          </p:nvPr>
        </p:nvSpPr>
        <p:spPr>
          <a:xfrm>
            <a:off x="342442" y="365129"/>
            <a:ext cx="8691557" cy="703511"/>
          </a:xfrm>
          <a:prstGeom prst="rect">
            <a:avLst/>
          </a:prstGeom>
        </p:spPr>
        <p:txBody>
          <a:bodyPr vert="horz" lIns="0" tIns="0" rIns="0" bIns="0" rtlCol="0" anchor="t" anchorCtr="0">
            <a:normAutofit/>
          </a:bodyPr>
          <a:lstStyle/>
          <a:p>
            <a:r>
              <a:rPr lang="en-US" dirty="0"/>
              <a:t>Click to edit Master title style</a:t>
            </a:r>
          </a:p>
        </p:txBody>
      </p:sp>
      <p:sp>
        <p:nvSpPr>
          <p:cNvPr id="10" name="Text Placeholder 2"/>
          <p:cNvSpPr>
            <a:spLocks noGrp="1"/>
          </p:cNvSpPr>
          <p:nvPr>
            <p:ph type="body" idx="1"/>
          </p:nvPr>
        </p:nvSpPr>
        <p:spPr>
          <a:xfrm>
            <a:off x="342440" y="131120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52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4266" y="365129"/>
            <a:ext cx="887973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9"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4020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4330" y="365129"/>
            <a:ext cx="8919671"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p:cNvSpPr>
            <a:spLocks noGrp="1"/>
          </p:cNvSpPr>
          <p:nvPr>
            <p:ph type="ftr" sz="quarter" idx="10"/>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11" name="Slide Number Placeholder 5"/>
          <p:cNvSpPr>
            <a:spLocks noGrp="1"/>
          </p:cNvSpPr>
          <p:nvPr>
            <p:ph type="sldNum" sz="quarter" idx="11"/>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139662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1140" y="365129"/>
            <a:ext cx="8872860" cy="1325563"/>
          </a:xfrm>
          <a:prstGeom prst="rect">
            <a:avLst/>
          </a:prstGeom>
        </p:spPr>
        <p:txBody>
          <a:bodyPr/>
          <a:lstStyle/>
          <a:p>
            <a:r>
              <a:rPr lang="en-US"/>
              <a:t>Click to edit Master title style</a:t>
            </a:r>
            <a:endParaRPr lang="en-US" dirty="0"/>
          </a:p>
        </p:txBody>
      </p:sp>
      <p:sp>
        <p:nvSpPr>
          <p:cNvPr id="6"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7"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113646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6"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884018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6768" y="365129"/>
            <a:ext cx="7886700" cy="1325563"/>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sp>
        <p:nvSpPr>
          <p:cNvPr id="8"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68572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342442" y="365129"/>
            <a:ext cx="8691557" cy="703511"/>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type="body" idx="1"/>
          </p:nvPr>
        </p:nvSpPr>
        <p:spPr>
          <a:xfrm>
            <a:off x="342441" y="1355045"/>
            <a:ext cx="8691556"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3"/>
          </p:nvPr>
        </p:nvSpPr>
        <p:spPr>
          <a:xfrm>
            <a:off x="528234" y="6379601"/>
            <a:ext cx="4114800" cy="365125"/>
          </a:xfrm>
          <a:prstGeom prst="rect">
            <a:avLst/>
          </a:prstGeom>
        </p:spPr>
        <p:txBody>
          <a:bodyPr vert="horz" lIns="91440" tIns="45720" rIns="91440" bIns="45720" rtlCol="0" anchor="ctr"/>
          <a:lstStyle>
            <a:lvl1pPr algn="ctr">
              <a:defRPr sz="900" b="0" i="0">
                <a:solidFill>
                  <a:schemeClr val="accent1"/>
                </a:solidFill>
                <a:latin typeface="Avenir Next" charset="0"/>
                <a:ea typeface="Avenir Next" charset="0"/>
                <a:cs typeface="Avenir Next" charset="0"/>
              </a:defRPr>
            </a:lvl1pPr>
          </a:lstStyle>
          <a:p>
            <a:pPr algn="l"/>
            <a:r>
              <a:rPr lang="en-US" dirty="0"/>
              <a:t>@2019 Merrimack Valley Planning Commission</a:t>
            </a:r>
          </a:p>
        </p:txBody>
      </p:sp>
      <p:cxnSp>
        <p:nvCxnSpPr>
          <p:cNvPr id="10" name="Straight Connector 9"/>
          <p:cNvCxnSpPr/>
          <p:nvPr userDrawn="1"/>
        </p:nvCxnSpPr>
        <p:spPr>
          <a:xfrm>
            <a:off x="473727" y="1167788"/>
            <a:ext cx="7865878" cy="0"/>
          </a:xfrm>
          <a:prstGeom prst="line">
            <a:avLst/>
          </a:prstGeom>
          <a:ln w="16002">
            <a:solidFill>
              <a:schemeClr val="accent1"/>
            </a:solidFill>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459753" y="6263033"/>
            <a:ext cx="1489862" cy="566928"/>
          </a:xfrm>
          <a:prstGeom prst="rect">
            <a:avLst/>
          </a:prstGeom>
        </p:spPr>
      </p:pic>
      <p:sp>
        <p:nvSpPr>
          <p:cNvPr id="12" name="Oval 11"/>
          <p:cNvSpPr/>
          <p:nvPr userDrawn="1"/>
        </p:nvSpPr>
        <p:spPr>
          <a:xfrm>
            <a:off x="172511" y="6438011"/>
            <a:ext cx="228600" cy="228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lide Number Placeholder 5"/>
          <p:cNvSpPr>
            <a:spLocks noGrp="1"/>
          </p:cNvSpPr>
          <p:nvPr>
            <p:ph type="sldNum" sz="quarter" idx="4"/>
          </p:nvPr>
        </p:nvSpPr>
        <p:spPr>
          <a:xfrm>
            <a:off x="-38458" y="6369752"/>
            <a:ext cx="489674" cy="365125"/>
          </a:xfrm>
          <a:prstGeom prst="rect">
            <a:avLst/>
          </a:prstGeom>
        </p:spPr>
        <p:txBody>
          <a:bodyPr vert="horz" lIns="91440" tIns="45720" rIns="91440" bIns="45720" rtlCol="0" anchor="ctr"/>
          <a:lstStyle>
            <a:lvl1pPr algn="r">
              <a:defRPr sz="800" b="0" i="0">
                <a:solidFill>
                  <a:schemeClr val="bg1"/>
                </a:solidFill>
                <a:latin typeface="Avenir Next" charset="0"/>
                <a:ea typeface="Avenir Next" charset="0"/>
                <a:cs typeface="Avenir Next" charset="0"/>
              </a:defRPr>
            </a:lvl1pPr>
          </a:lstStyle>
          <a:p>
            <a:fld id="{0BD0CC76-D0B3-904F-B88A-F0B22367A306}" type="slidenum">
              <a:rPr lang="en-US" smtClean="0"/>
              <a:pPr/>
              <a:t>‹#›</a:t>
            </a:fld>
            <a:endParaRPr lang="en-US" dirty="0"/>
          </a:p>
        </p:txBody>
      </p:sp>
    </p:spTree>
    <p:extLst>
      <p:ext uri="{BB962C8B-B14F-4D97-AF65-F5344CB8AC3E}">
        <p14:creationId xmlns:p14="http://schemas.microsoft.com/office/powerpoint/2010/main" val="1671334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1" r:id="rId3"/>
    <p:sldLayoutId id="2147483663" r:id="rId4"/>
    <p:sldLayoutId id="2147483664" r:id="rId5"/>
    <p:sldLayoutId id="2147483665" r:id="rId6"/>
    <p:sldLayoutId id="2147483666" r:id="rId7"/>
    <p:sldLayoutId id="2147483667" r:id="rId8"/>
    <p:sldLayoutId id="2147483670" r:id="rId9"/>
  </p:sldLayoutIdLst>
  <p:txStyles>
    <p:titleStyle>
      <a:lvl1pPr algn="l" defTabSz="914400" rtl="0" eaLnBrk="1" latinLnBrk="0" hangingPunct="1">
        <a:lnSpc>
          <a:spcPct val="90000"/>
        </a:lnSpc>
        <a:spcBef>
          <a:spcPct val="0"/>
        </a:spcBef>
        <a:buNone/>
        <a:defRPr sz="4400" b="0" i="0" kern="1200">
          <a:solidFill>
            <a:schemeClr val="accent1"/>
          </a:solidFill>
          <a:latin typeface="Avenir Next Medium" charset="0"/>
          <a:ea typeface="Avenir Next Medium" charset="0"/>
          <a:cs typeface="Avenir Next Medium"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lstStyle/>
          <a:p>
            <a:r>
              <a:rPr lang="en-US" dirty="0"/>
              <a:t>MBTA Communities in Salisbury </a:t>
            </a:r>
          </a:p>
        </p:txBody>
      </p:sp>
      <p:sp>
        <p:nvSpPr>
          <p:cNvPr id="3" name="Subtitle 2"/>
          <p:cNvSpPr>
            <a:spLocks noGrp="1"/>
          </p:cNvSpPr>
          <p:nvPr>
            <p:ph type="subTitle" idx="4294967295"/>
          </p:nvPr>
        </p:nvSpPr>
        <p:spPr>
          <a:xfrm>
            <a:off x="1018310" y="2316163"/>
            <a:ext cx="6858000" cy="1655762"/>
          </a:xfrm>
        </p:spPr>
        <p:txBody>
          <a:bodyPr/>
          <a:lstStyle/>
          <a:p>
            <a:pPr marL="0" indent="0">
              <a:buNone/>
            </a:pPr>
            <a:r>
              <a:rPr lang="en-US" dirty="0">
                <a:solidFill>
                  <a:schemeClr val="bg1"/>
                </a:solidFill>
              </a:rPr>
              <a:t>April 3, 2023</a:t>
            </a:r>
          </a:p>
        </p:txBody>
      </p:sp>
    </p:spTree>
    <p:extLst>
      <p:ext uri="{BB962C8B-B14F-4D97-AF65-F5344CB8AC3E}">
        <p14:creationId xmlns:p14="http://schemas.microsoft.com/office/powerpoint/2010/main" val="1248465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E77C7-7482-4D10-86BF-9AC55648635F}"/>
              </a:ext>
            </a:extLst>
          </p:cNvPr>
          <p:cNvSpPr>
            <a:spLocks noGrp="1"/>
          </p:cNvSpPr>
          <p:nvPr>
            <p:ph type="title"/>
          </p:nvPr>
        </p:nvSpPr>
        <p:spPr/>
        <p:txBody>
          <a:bodyPr/>
          <a:lstStyle/>
          <a:p>
            <a:r>
              <a:rPr lang="en-US"/>
              <a:t>Why Do We Need to Comply?</a:t>
            </a:r>
          </a:p>
        </p:txBody>
      </p:sp>
      <p:sp>
        <p:nvSpPr>
          <p:cNvPr id="3" name="Content Placeholder 2">
            <a:extLst>
              <a:ext uri="{FF2B5EF4-FFF2-40B4-BE49-F238E27FC236}">
                <a16:creationId xmlns:a16="http://schemas.microsoft.com/office/drawing/2014/main" id="{23989F81-ED84-441E-8C8D-B030B2ECF505}"/>
              </a:ext>
            </a:extLst>
          </p:cNvPr>
          <p:cNvSpPr>
            <a:spLocks noGrp="1"/>
          </p:cNvSpPr>
          <p:nvPr>
            <p:ph idx="1"/>
          </p:nvPr>
        </p:nvSpPr>
        <p:spPr>
          <a:xfrm>
            <a:off x="256833" y="1425039"/>
            <a:ext cx="8584205" cy="4868883"/>
          </a:xfrm>
        </p:spPr>
        <p:txBody>
          <a:bodyPr>
            <a:normAutofit fontScale="70000" lnSpcReduction="20000"/>
          </a:bodyPr>
          <a:lstStyle/>
          <a:p>
            <a:pPr>
              <a:lnSpc>
                <a:spcPct val="120000"/>
              </a:lnSpc>
            </a:pPr>
            <a:r>
              <a:rPr lang="en-US" dirty="0">
                <a:latin typeface="Calibri" panose="020F0502020204030204" pitchFamily="34" charset="0"/>
                <a:cs typeface="Calibri" panose="020F0502020204030204" pitchFamily="34" charset="0"/>
              </a:rPr>
              <a:t>Communities that do not comply with housing choice legislation will be ineligible for the following state grant programs:</a:t>
            </a:r>
          </a:p>
          <a:p>
            <a:pPr lvl="1">
              <a:lnSpc>
                <a:spcPct val="120000"/>
              </a:lnSpc>
            </a:pPr>
            <a:r>
              <a:rPr lang="en-US" dirty="0">
                <a:latin typeface="Calibri" panose="020F0502020204030204" pitchFamily="34" charset="0"/>
                <a:cs typeface="Calibri" panose="020F0502020204030204" pitchFamily="34" charset="0"/>
              </a:rPr>
              <a:t>Housing Choice Community Grants</a:t>
            </a:r>
          </a:p>
          <a:p>
            <a:pPr lvl="1">
              <a:lnSpc>
                <a:spcPct val="120000"/>
              </a:lnSpc>
            </a:pPr>
            <a:r>
              <a:rPr lang="en-US" dirty="0" err="1">
                <a:latin typeface="Calibri" panose="020F0502020204030204" pitchFamily="34" charset="0"/>
                <a:cs typeface="Calibri" panose="020F0502020204030204" pitchFamily="34" charset="0"/>
              </a:rPr>
              <a:t>MassWorks</a:t>
            </a:r>
            <a:r>
              <a:rPr lang="en-US" dirty="0">
                <a:latin typeface="Calibri" panose="020F0502020204030204" pitchFamily="34" charset="0"/>
                <a:cs typeface="Calibri" panose="020F0502020204030204" pitchFamily="34" charset="0"/>
              </a:rPr>
              <a:t> Infrastructure Grants</a:t>
            </a:r>
          </a:p>
          <a:p>
            <a:pPr lvl="1">
              <a:lnSpc>
                <a:spcPct val="120000"/>
              </a:lnSpc>
            </a:pPr>
            <a:r>
              <a:rPr lang="en-US" dirty="0">
                <a:latin typeface="Calibri" panose="020F0502020204030204" pitchFamily="34" charset="0"/>
                <a:cs typeface="Calibri" panose="020F0502020204030204" pitchFamily="34" charset="0"/>
              </a:rPr>
              <a:t>Local Capital Projects Funds</a:t>
            </a:r>
          </a:p>
          <a:p>
            <a:pPr marL="342900" lvl="1" indent="0">
              <a:lnSpc>
                <a:spcPct val="120000"/>
              </a:lnSpc>
              <a:buNone/>
            </a:pPr>
            <a:endParaRPr lang="en-US" dirty="0">
              <a:latin typeface="Calibri" panose="020F0502020204030204" pitchFamily="34" charset="0"/>
              <a:cs typeface="Calibri" panose="020F0502020204030204" pitchFamily="34" charset="0"/>
            </a:endParaRPr>
          </a:p>
          <a:p>
            <a:pPr>
              <a:lnSpc>
                <a:spcPct val="120000"/>
              </a:lnSpc>
            </a:pPr>
            <a:r>
              <a:rPr lang="en-US" b="1" dirty="0">
                <a:latin typeface="Calibri" panose="020F0502020204030204" pitchFamily="34" charset="0"/>
                <a:cs typeface="Calibri" panose="020F0502020204030204" pitchFamily="34" charset="0"/>
              </a:rPr>
              <a:t>“Determinations of compliance also may inform funding decisions by EOHED, DHCD, the MBTA and other state agencies which consider local housing policies when evaluating applications for discretionary grant programs, or making discretionary funding decisions.”</a:t>
            </a:r>
          </a:p>
          <a:p>
            <a:pPr>
              <a:lnSpc>
                <a:spcPct val="120000"/>
              </a:lnSpc>
            </a:pPr>
            <a:r>
              <a:rPr lang="en-US" dirty="0">
                <a:latin typeface="Calibri" panose="020F0502020204030204" pitchFamily="34" charset="0"/>
                <a:cs typeface="Calibri" panose="020F0502020204030204" pitchFamily="34" charset="0"/>
              </a:rPr>
              <a:t>Non-compliant communities have lost some of their housing authority funding</a:t>
            </a:r>
          </a:p>
          <a:p>
            <a:pPr>
              <a:lnSpc>
                <a:spcPct val="120000"/>
              </a:lnSpc>
            </a:pPr>
            <a:r>
              <a:rPr lang="en-US" dirty="0">
                <a:latin typeface="Calibri" panose="020F0502020204030204" pitchFamily="34" charset="0"/>
                <a:cs typeface="Calibri" panose="020F0502020204030204" pitchFamily="34" charset="0"/>
              </a:rPr>
              <a:t>Attorney General recently released guidance stating </a:t>
            </a:r>
            <a:r>
              <a:rPr lang="en-US" i="1" dirty="0">
                <a:latin typeface="Calibri" panose="020F0502020204030204" pitchFamily="34" charset="0"/>
                <a:cs typeface="Calibri" panose="020F0502020204030204" pitchFamily="34" charset="0"/>
              </a:rPr>
              <a:t>the law is not optional</a:t>
            </a:r>
          </a:p>
          <a:p>
            <a:pPr lvl="1"/>
            <a:endParaRPr lang="en-US" dirty="0"/>
          </a:p>
        </p:txBody>
      </p:sp>
    </p:spTree>
    <p:extLst>
      <p:ext uri="{BB962C8B-B14F-4D97-AF65-F5344CB8AC3E}">
        <p14:creationId xmlns:p14="http://schemas.microsoft.com/office/powerpoint/2010/main" val="287701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3344-5071-9812-28E2-216962C530E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2C826BF-8D54-29E5-C30E-217B7EAA7549}"/>
              </a:ext>
            </a:extLst>
          </p:cNvPr>
          <p:cNvSpPr>
            <a:spLocks noGrp="1"/>
          </p:cNvSpPr>
          <p:nvPr>
            <p:ph idx="1"/>
          </p:nvPr>
        </p:nvSpPr>
        <p:spPr/>
        <p:txBody>
          <a:bodyPr/>
          <a:lstStyle/>
          <a:p>
            <a:r>
              <a:rPr lang="en-US" dirty="0"/>
              <a:t>Identifying potential districts</a:t>
            </a:r>
          </a:p>
          <a:p>
            <a:r>
              <a:rPr lang="en-US" dirty="0"/>
              <a:t>Obtain community input and feedback</a:t>
            </a:r>
          </a:p>
          <a:p>
            <a:r>
              <a:rPr lang="en-US" dirty="0"/>
              <a:t>Complete DHCD’s Compliance Model spreadsheet</a:t>
            </a:r>
          </a:p>
          <a:p>
            <a:r>
              <a:rPr lang="en-US" dirty="0"/>
              <a:t>Draft zoning bylaw</a:t>
            </a:r>
          </a:p>
          <a:p>
            <a:r>
              <a:rPr lang="en-US" dirty="0"/>
              <a:t>Approval at town meeting</a:t>
            </a:r>
          </a:p>
        </p:txBody>
      </p:sp>
    </p:spTree>
    <p:extLst>
      <p:ext uri="{BB962C8B-B14F-4D97-AF65-F5344CB8AC3E}">
        <p14:creationId xmlns:p14="http://schemas.microsoft.com/office/powerpoint/2010/main" val="304601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F0F7-4D6D-4879-A071-3A6C64A7AC0F}"/>
              </a:ext>
            </a:extLst>
          </p:cNvPr>
          <p:cNvSpPr>
            <a:spLocks noGrp="1"/>
          </p:cNvSpPr>
          <p:nvPr>
            <p:ph type="title"/>
          </p:nvPr>
        </p:nvSpPr>
        <p:spPr>
          <a:xfrm>
            <a:off x="265676" y="367724"/>
            <a:ext cx="8805588" cy="841772"/>
          </a:xfrm>
        </p:spPr>
        <p:txBody>
          <a:bodyPr>
            <a:noAutofit/>
          </a:bodyPr>
          <a:lstStyle/>
          <a:p>
            <a:r>
              <a:rPr lang="en-US" sz="3600" dirty="0"/>
              <a:t>Housing Toolkit: FAQs on New Development</a:t>
            </a:r>
          </a:p>
        </p:txBody>
      </p:sp>
      <p:sp>
        <p:nvSpPr>
          <p:cNvPr id="3" name="Content Placeholder 2">
            <a:extLst>
              <a:ext uri="{FF2B5EF4-FFF2-40B4-BE49-F238E27FC236}">
                <a16:creationId xmlns:a16="http://schemas.microsoft.com/office/drawing/2014/main" id="{3AFECCE4-714B-45E9-B122-6F9F1B454E80}"/>
              </a:ext>
            </a:extLst>
          </p:cNvPr>
          <p:cNvSpPr>
            <a:spLocks noGrp="1"/>
          </p:cNvSpPr>
          <p:nvPr>
            <p:ph type="body" idx="1"/>
          </p:nvPr>
        </p:nvSpPr>
        <p:spPr>
          <a:xfrm>
            <a:off x="435547" y="1464504"/>
            <a:ext cx="7886700" cy="1328306"/>
          </a:xfrm>
        </p:spPr>
        <p:txBody>
          <a:bodyPr>
            <a:normAutofit fontScale="85000" lnSpcReduction="20000"/>
          </a:bodyPr>
          <a:lstStyle/>
          <a:p>
            <a:pPr>
              <a:lnSpc>
                <a:spcPct val="120000"/>
              </a:lnSpc>
            </a:pPr>
            <a:r>
              <a:rPr lang="en-US" dirty="0">
                <a:latin typeface="Calibri" panose="020F0502020204030204" pitchFamily="34" charset="0"/>
                <a:cs typeface="Calibri" panose="020F0502020204030204" pitchFamily="34" charset="0"/>
              </a:rPr>
              <a:t>We anticipate that residents may have questions about the impacts of potential new multifamily development on the town. MVPC can help provide community-specific answers to each of these questions (and other questions not mentioned here) upon request.</a:t>
            </a:r>
          </a:p>
        </p:txBody>
      </p:sp>
      <p:sp>
        <p:nvSpPr>
          <p:cNvPr id="5" name="TextBox 4">
            <a:extLst>
              <a:ext uri="{FF2B5EF4-FFF2-40B4-BE49-F238E27FC236}">
                <a16:creationId xmlns:a16="http://schemas.microsoft.com/office/drawing/2014/main" id="{837C83FF-D82E-7FDC-5378-5633BB5D7A02}"/>
              </a:ext>
            </a:extLst>
          </p:cNvPr>
          <p:cNvSpPr txBox="1"/>
          <p:nvPr/>
        </p:nvSpPr>
        <p:spPr>
          <a:xfrm>
            <a:off x="516699" y="2933440"/>
            <a:ext cx="7805548" cy="3347070"/>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Calibri" panose="020F0502020204030204" pitchFamily="34" charset="0"/>
                <a:cs typeface="Calibri" panose="020F0502020204030204" pitchFamily="34" charset="0"/>
              </a:rPr>
              <a:t>Why do we need new housing? Won’t it change the character of our town?</a:t>
            </a:r>
          </a:p>
          <a:p>
            <a:pPr marL="214313" indent="-214313">
              <a:buFont typeface="Arial" panose="020B0604020202020204" pitchFamily="34" charset="0"/>
              <a:buChar char="•"/>
            </a:pPr>
            <a:r>
              <a:rPr lang="en-US" dirty="0">
                <a:latin typeface="Calibri" panose="020F0502020204030204" pitchFamily="34" charset="0"/>
                <a:cs typeface="Calibri" panose="020F0502020204030204" pitchFamily="34" charset="0"/>
              </a:rPr>
              <a:t>Won’t new development bring too many school aged children into town, putting stress on our school system?</a:t>
            </a:r>
          </a:p>
          <a:p>
            <a:pPr marL="214313" indent="-214313">
              <a:buFont typeface="Arial" panose="020B0604020202020204" pitchFamily="34" charset="0"/>
              <a:buChar char="•"/>
            </a:pPr>
            <a:r>
              <a:rPr lang="en-US" dirty="0">
                <a:latin typeface="Calibri" panose="020F0502020204030204" pitchFamily="34" charset="0"/>
                <a:cs typeface="Calibri" panose="020F0502020204030204" pitchFamily="34" charset="0"/>
              </a:rPr>
              <a:t>Won’t new development put additional financial pressures on our public services, such as police, fire, DPW, </a:t>
            </a:r>
            <a:r>
              <a:rPr lang="en-US" dirty="0" err="1">
                <a:latin typeface="Calibri" panose="020F0502020204030204" pitchFamily="34" charset="0"/>
                <a:cs typeface="Calibri" panose="020F0502020204030204" pitchFamily="34" charset="0"/>
              </a:rPr>
              <a:t>etc</a:t>
            </a:r>
            <a:r>
              <a:rPr lang="en-US" dirty="0">
                <a:latin typeface="Calibri" panose="020F0502020204030204" pitchFamily="34" charset="0"/>
                <a:cs typeface="Calibri" panose="020F0502020204030204" pitchFamily="34" charset="0"/>
              </a:rPr>
              <a:t>?</a:t>
            </a:r>
          </a:p>
          <a:p>
            <a:pPr marL="214313" indent="-214313">
              <a:buFont typeface="Arial" panose="020B0604020202020204" pitchFamily="34" charset="0"/>
              <a:buChar char="•"/>
            </a:pPr>
            <a:r>
              <a:rPr lang="en-US" dirty="0">
                <a:latin typeface="Calibri" panose="020F0502020204030204" pitchFamily="34" charset="0"/>
                <a:cs typeface="Calibri" panose="020F0502020204030204" pitchFamily="34" charset="0"/>
              </a:rPr>
              <a:t>What will the environmental impacts of new development be—will our wetlands and water supply be negatively impacted?</a:t>
            </a:r>
          </a:p>
          <a:p>
            <a:pPr marL="214313" indent="-214313">
              <a:buFont typeface="Arial" panose="020B0604020202020204" pitchFamily="34" charset="0"/>
              <a:buChar char="•"/>
            </a:pPr>
            <a:r>
              <a:rPr lang="en-US" dirty="0">
                <a:latin typeface="Calibri" panose="020F0502020204030204" pitchFamily="34" charset="0"/>
                <a:cs typeface="Calibri" panose="020F0502020204030204" pitchFamily="34" charset="0"/>
              </a:rPr>
              <a:t>What impact will development have on traffic in town?</a:t>
            </a:r>
          </a:p>
          <a:p>
            <a:endParaRPr lang="en-US" sz="1350" dirty="0"/>
          </a:p>
          <a:p>
            <a:endParaRPr lang="en-US" sz="1350" dirty="0"/>
          </a:p>
          <a:p>
            <a:endParaRPr lang="en-US" sz="1350" dirty="0"/>
          </a:p>
          <a:p>
            <a:endParaRPr lang="en-US" sz="1350" dirty="0"/>
          </a:p>
          <a:p>
            <a:endParaRPr lang="en-US" sz="1350" dirty="0"/>
          </a:p>
        </p:txBody>
      </p:sp>
    </p:spTree>
    <p:extLst>
      <p:ext uri="{BB962C8B-B14F-4D97-AF65-F5344CB8AC3E}">
        <p14:creationId xmlns:p14="http://schemas.microsoft.com/office/powerpoint/2010/main" val="837948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45D7C-DE47-0106-0F43-4C9CF315D292}"/>
              </a:ext>
            </a:extLst>
          </p:cNvPr>
          <p:cNvSpPr>
            <a:spLocks noGrp="1"/>
          </p:cNvSpPr>
          <p:nvPr>
            <p:ph type="ctrTitle"/>
          </p:nvPr>
        </p:nvSpPr>
        <p:spPr/>
        <p:txBody>
          <a:bodyPr/>
          <a:lstStyle/>
          <a:p>
            <a:r>
              <a:rPr lang="en-US" dirty="0"/>
              <a:t>Questions &amp; Discussion</a:t>
            </a:r>
          </a:p>
        </p:txBody>
      </p:sp>
    </p:spTree>
    <p:extLst>
      <p:ext uri="{BB962C8B-B14F-4D97-AF65-F5344CB8AC3E}">
        <p14:creationId xmlns:p14="http://schemas.microsoft.com/office/powerpoint/2010/main" val="331966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AFCF4-004D-4E85-969A-B4319FD96B00}"/>
              </a:ext>
            </a:extLst>
          </p:cNvPr>
          <p:cNvSpPr>
            <a:spLocks noGrp="1"/>
          </p:cNvSpPr>
          <p:nvPr>
            <p:ph type="title"/>
          </p:nvPr>
        </p:nvSpPr>
        <p:spPr/>
        <p:txBody>
          <a:bodyPr>
            <a:normAutofit fontScale="90000"/>
          </a:bodyPr>
          <a:lstStyle/>
          <a:p>
            <a:r>
              <a:rPr lang="en-US"/>
              <a:t>Why are the new regulations necessary?</a:t>
            </a:r>
          </a:p>
        </p:txBody>
      </p:sp>
      <p:sp>
        <p:nvSpPr>
          <p:cNvPr id="3" name="Content Placeholder 2">
            <a:extLst>
              <a:ext uri="{FF2B5EF4-FFF2-40B4-BE49-F238E27FC236}">
                <a16:creationId xmlns:a16="http://schemas.microsoft.com/office/drawing/2014/main" id="{2EF79C60-EEBE-4DB0-B5F2-FB1728BF8914}"/>
              </a:ext>
            </a:extLst>
          </p:cNvPr>
          <p:cNvSpPr>
            <a:spLocks noGrp="1"/>
          </p:cNvSpPr>
          <p:nvPr>
            <p:ph idx="1"/>
          </p:nvPr>
        </p:nvSpPr>
        <p:spPr/>
        <p:txBody>
          <a:bodyPr/>
          <a:lstStyle/>
          <a:p>
            <a:r>
              <a:rPr lang="en-US" sz="2400" dirty="0"/>
              <a:t>Between 1960 and 1990, Massachusetts communities permitted almost 900,000 housing units. Since 1990, communities have permitted fewer than 470,000 new units. </a:t>
            </a:r>
          </a:p>
          <a:p>
            <a:r>
              <a:rPr lang="en-US" sz="2400" dirty="0"/>
              <a:t>There is an estimated shortage of 200,000 housing units in the state</a:t>
            </a:r>
          </a:p>
          <a:p>
            <a:endParaRPr lang="en-US" dirty="0"/>
          </a:p>
        </p:txBody>
      </p:sp>
      <p:pic>
        <p:nvPicPr>
          <p:cNvPr id="5" name="Picture 4" descr="Chart, bar chart&#10;&#10;Description automatically generated">
            <a:extLst>
              <a:ext uri="{FF2B5EF4-FFF2-40B4-BE49-F238E27FC236}">
                <a16:creationId xmlns:a16="http://schemas.microsoft.com/office/drawing/2014/main" id="{215B0323-128D-D644-B928-7963EA4F3F28}"/>
              </a:ext>
            </a:extLst>
          </p:cNvPr>
          <p:cNvPicPr>
            <a:picLocks noChangeAspect="1"/>
          </p:cNvPicPr>
          <p:nvPr/>
        </p:nvPicPr>
        <p:blipFill>
          <a:blip r:embed="rId3"/>
          <a:stretch>
            <a:fillRect/>
          </a:stretch>
        </p:blipFill>
        <p:spPr>
          <a:xfrm>
            <a:off x="686266" y="3373265"/>
            <a:ext cx="7771468" cy="2768248"/>
          </a:xfrm>
          <a:prstGeom prst="rect">
            <a:avLst/>
          </a:prstGeom>
        </p:spPr>
      </p:pic>
      <p:sp>
        <p:nvSpPr>
          <p:cNvPr id="6" name="TextBox 5">
            <a:extLst>
              <a:ext uri="{FF2B5EF4-FFF2-40B4-BE49-F238E27FC236}">
                <a16:creationId xmlns:a16="http://schemas.microsoft.com/office/drawing/2014/main" id="{20804E35-07EC-FF47-B80B-72041B71AC45}"/>
              </a:ext>
            </a:extLst>
          </p:cNvPr>
          <p:cNvSpPr txBox="1"/>
          <p:nvPr/>
        </p:nvSpPr>
        <p:spPr>
          <a:xfrm>
            <a:off x="987973" y="6348982"/>
            <a:ext cx="6769700" cy="507831"/>
          </a:xfrm>
          <a:prstGeom prst="rect">
            <a:avLst/>
          </a:prstGeom>
          <a:noFill/>
        </p:spPr>
        <p:txBody>
          <a:bodyPr wrap="square" rtlCol="0">
            <a:spAutoFit/>
          </a:bodyPr>
          <a:lstStyle/>
          <a:p>
            <a:r>
              <a:rPr lang="en-US" sz="1350" dirty="0"/>
              <a:t>Bullets and graphic on this slide from MA EOHED MBTA Communities Webinar presentation</a:t>
            </a:r>
          </a:p>
        </p:txBody>
      </p:sp>
    </p:spTree>
    <p:extLst>
      <p:ext uri="{BB962C8B-B14F-4D97-AF65-F5344CB8AC3E}">
        <p14:creationId xmlns:p14="http://schemas.microsoft.com/office/powerpoint/2010/main" val="360271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51289-554D-444E-820D-FAF6F479B716}"/>
              </a:ext>
            </a:extLst>
          </p:cNvPr>
          <p:cNvSpPr>
            <a:spLocks noGrp="1"/>
          </p:cNvSpPr>
          <p:nvPr>
            <p:ph type="title"/>
          </p:nvPr>
        </p:nvSpPr>
        <p:spPr/>
        <p:txBody>
          <a:bodyPr/>
          <a:lstStyle/>
          <a:p>
            <a:r>
              <a:rPr lang="en-US"/>
              <a:t>The Housing Crisis</a:t>
            </a:r>
          </a:p>
        </p:txBody>
      </p:sp>
      <p:sp>
        <p:nvSpPr>
          <p:cNvPr id="3" name="Content Placeholder 2">
            <a:extLst>
              <a:ext uri="{FF2B5EF4-FFF2-40B4-BE49-F238E27FC236}">
                <a16:creationId xmlns:a16="http://schemas.microsoft.com/office/drawing/2014/main" id="{A3E16141-C3EC-4025-B529-0C2A400567B5}"/>
              </a:ext>
            </a:extLst>
          </p:cNvPr>
          <p:cNvSpPr>
            <a:spLocks noGrp="1"/>
          </p:cNvSpPr>
          <p:nvPr>
            <p:ph idx="1"/>
          </p:nvPr>
        </p:nvSpPr>
        <p:spPr/>
        <p:txBody>
          <a:bodyPr>
            <a:normAutofit fontScale="85000" lnSpcReduction="10000"/>
          </a:bodyPr>
          <a:lstStyle/>
          <a:p>
            <a:r>
              <a:rPr lang="en-US" dirty="0"/>
              <a:t>Massachusetts has among the highest, and fastest growing, home prices and rents of any state in the nation. </a:t>
            </a:r>
          </a:p>
          <a:p>
            <a:r>
              <a:rPr lang="en-US" dirty="0"/>
              <a:t>Rising costs have dramatically increased financial pressures on low- and middle-income families, forcing them to sacrifice other priorities in order to pay housing costs. High housing costs are a primary driver of homelessness. </a:t>
            </a:r>
          </a:p>
          <a:p>
            <a:r>
              <a:rPr lang="en-US" dirty="0"/>
              <a:t>The lack of housing production is an impediment to economic community development. </a:t>
            </a:r>
          </a:p>
          <a:p>
            <a:r>
              <a:rPr lang="en-US" dirty="0"/>
              <a:t>These high costs are a disadvantage as we compete economically against peer states. The risk of future job growth moving outside Massachusetts is rising due to the high costs of living. </a:t>
            </a:r>
          </a:p>
          <a:p>
            <a:endParaRPr lang="en-US" dirty="0"/>
          </a:p>
        </p:txBody>
      </p:sp>
    </p:spTree>
    <p:extLst>
      <p:ext uri="{BB962C8B-B14F-4D97-AF65-F5344CB8AC3E}">
        <p14:creationId xmlns:p14="http://schemas.microsoft.com/office/powerpoint/2010/main" val="211880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2900-DCDE-5EC9-7053-B5D801788D02}"/>
              </a:ext>
            </a:extLst>
          </p:cNvPr>
          <p:cNvSpPr>
            <a:spLocks noGrp="1"/>
          </p:cNvSpPr>
          <p:nvPr>
            <p:ph type="title"/>
          </p:nvPr>
        </p:nvSpPr>
        <p:spPr/>
        <p:txBody>
          <a:bodyPr/>
          <a:lstStyle/>
          <a:p>
            <a:r>
              <a:rPr lang="en-US" dirty="0"/>
              <a:t>Missing Middle Housing</a:t>
            </a:r>
          </a:p>
        </p:txBody>
      </p:sp>
      <p:pic>
        <p:nvPicPr>
          <p:cNvPr id="5" name="Picture 4" descr="A picture containing text, screenshot&#10;&#10;Description automatically generated">
            <a:extLst>
              <a:ext uri="{FF2B5EF4-FFF2-40B4-BE49-F238E27FC236}">
                <a16:creationId xmlns:a16="http://schemas.microsoft.com/office/drawing/2014/main" id="{7342CE44-A974-6CB7-4506-41A1A3F2630F}"/>
              </a:ext>
            </a:extLst>
          </p:cNvPr>
          <p:cNvPicPr>
            <a:picLocks noChangeAspect="1"/>
          </p:cNvPicPr>
          <p:nvPr/>
        </p:nvPicPr>
        <p:blipFill>
          <a:blip r:embed="rId2"/>
          <a:stretch>
            <a:fillRect/>
          </a:stretch>
        </p:blipFill>
        <p:spPr>
          <a:xfrm>
            <a:off x="131339" y="1912886"/>
            <a:ext cx="8827118" cy="3469643"/>
          </a:xfrm>
          <a:prstGeom prst="rect">
            <a:avLst/>
          </a:prstGeom>
        </p:spPr>
      </p:pic>
    </p:spTree>
    <p:extLst>
      <p:ext uri="{BB962C8B-B14F-4D97-AF65-F5344CB8AC3E}">
        <p14:creationId xmlns:p14="http://schemas.microsoft.com/office/powerpoint/2010/main" val="85291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3E45-0F7E-47CB-9AEA-08348E3050B4}"/>
              </a:ext>
            </a:extLst>
          </p:cNvPr>
          <p:cNvSpPr>
            <a:spLocks noGrp="1"/>
          </p:cNvSpPr>
          <p:nvPr>
            <p:ph type="title"/>
          </p:nvPr>
        </p:nvSpPr>
        <p:spPr/>
        <p:txBody>
          <a:bodyPr/>
          <a:lstStyle/>
          <a:p>
            <a:r>
              <a:rPr lang="en-US"/>
              <a:t>The Legislation</a:t>
            </a:r>
          </a:p>
        </p:txBody>
      </p:sp>
      <p:sp>
        <p:nvSpPr>
          <p:cNvPr id="3" name="Content Placeholder 2">
            <a:extLst>
              <a:ext uri="{FF2B5EF4-FFF2-40B4-BE49-F238E27FC236}">
                <a16:creationId xmlns:a16="http://schemas.microsoft.com/office/drawing/2014/main" id="{BE51167F-3CEF-4636-A278-85BCE8CAF5C7}"/>
              </a:ext>
            </a:extLst>
          </p:cNvPr>
          <p:cNvSpPr>
            <a:spLocks noGrp="1"/>
          </p:cNvSpPr>
          <p:nvPr>
            <p:ph idx="1"/>
          </p:nvPr>
        </p:nvSpPr>
        <p:spPr/>
        <p:txBody>
          <a:bodyPr>
            <a:normAutofit fontScale="92500" lnSpcReduction="20000"/>
          </a:bodyPr>
          <a:lstStyle/>
          <a:p>
            <a:r>
              <a:rPr lang="en-US"/>
              <a:t>Section 3A. (a)(1) An MBTA community shall have a zoning ordinance or by-law that provides for at least </a:t>
            </a:r>
            <a:r>
              <a:rPr lang="en-US" b="1" i="1" u="sng"/>
              <a:t>1 district of reasonable size</a:t>
            </a:r>
            <a:r>
              <a:rPr lang="en-US" b="1" i="1"/>
              <a:t> </a:t>
            </a:r>
            <a:r>
              <a:rPr lang="en-US"/>
              <a:t>in which multi-family housing is </a:t>
            </a:r>
            <a:r>
              <a:rPr lang="en-US" b="1" i="1" u="sng"/>
              <a:t>permitted as of right</a:t>
            </a:r>
            <a:r>
              <a:rPr lang="en-US"/>
              <a:t>; provided, however, that such multi-family housing shall be without age restrictions and shall be suitable for families with children. For the purposes of this section, a district of reasonable size shall: (</a:t>
            </a:r>
            <a:r>
              <a:rPr lang="en-US" err="1"/>
              <a:t>i</a:t>
            </a:r>
            <a:r>
              <a:rPr lang="en-US"/>
              <a:t>) have a minimum gross density of </a:t>
            </a:r>
            <a:r>
              <a:rPr lang="en-US" b="1" i="1" u="sng"/>
              <a:t>15 units per acre</a:t>
            </a:r>
            <a:r>
              <a:rPr lang="en-US"/>
              <a:t>, subject to any further limitations imposed by section 40 of chapter 131 and title 5 of the state environmental code established pursuant to section 13 of chapter 21A; and (ii) be located </a:t>
            </a:r>
            <a:r>
              <a:rPr lang="en-US" b="1" i="1" u="sng"/>
              <a:t>not more than 0.5 miles from a commuter rail station</a:t>
            </a:r>
            <a:r>
              <a:rPr lang="en-US"/>
              <a:t>, subway station, ferry terminal or bus station, if applicable. </a:t>
            </a:r>
          </a:p>
          <a:p>
            <a:endParaRPr lang="en-US"/>
          </a:p>
        </p:txBody>
      </p:sp>
    </p:spTree>
    <p:extLst>
      <p:ext uri="{BB962C8B-B14F-4D97-AF65-F5344CB8AC3E}">
        <p14:creationId xmlns:p14="http://schemas.microsoft.com/office/powerpoint/2010/main" val="3104350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1584F-AE68-8BCB-A498-55DBCA3DEC1F}"/>
              </a:ext>
            </a:extLst>
          </p:cNvPr>
          <p:cNvSpPr>
            <a:spLocks noGrp="1"/>
          </p:cNvSpPr>
          <p:nvPr>
            <p:ph type="title"/>
          </p:nvPr>
        </p:nvSpPr>
        <p:spPr/>
        <p:txBody>
          <a:bodyPr/>
          <a:lstStyle/>
          <a:p>
            <a:r>
              <a:rPr lang="en-US" dirty="0"/>
              <a:t>Merrimack Valley Region</a:t>
            </a:r>
          </a:p>
        </p:txBody>
      </p:sp>
      <p:pic>
        <p:nvPicPr>
          <p:cNvPr id="4" name="Picture 3">
            <a:extLst>
              <a:ext uri="{FF2B5EF4-FFF2-40B4-BE49-F238E27FC236}">
                <a16:creationId xmlns:a16="http://schemas.microsoft.com/office/drawing/2014/main" id="{E8E7A930-6FED-45A6-9868-15EF8D331690}"/>
              </a:ext>
            </a:extLst>
          </p:cNvPr>
          <p:cNvPicPr>
            <a:picLocks noChangeAspect="1"/>
          </p:cNvPicPr>
          <p:nvPr/>
        </p:nvPicPr>
        <p:blipFill>
          <a:blip r:embed="rId2"/>
          <a:stretch>
            <a:fillRect/>
          </a:stretch>
        </p:blipFill>
        <p:spPr>
          <a:xfrm>
            <a:off x="404086" y="1521864"/>
            <a:ext cx="5925462" cy="4148121"/>
          </a:xfrm>
          <a:prstGeom prst="rect">
            <a:avLst/>
          </a:prstGeom>
        </p:spPr>
      </p:pic>
      <p:sp>
        <p:nvSpPr>
          <p:cNvPr id="5" name="TextBox 4">
            <a:extLst>
              <a:ext uri="{FF2B5EF4-FFF2-40B4-BE49-F238E27FC236}">
                <a16:creationId xmlns:a16="http://schemas.microsoft.com/office/drawing/2014/main" id="{7D701834-3FB0-BFB0-D7AD-53C7EA0DF527}"/>
              </a:ext>
            </a:extLst>
          </p:cNvPr>
          <p:cNvSpPr txBox="1"/>
          <p:nvPr/>
        </p:nvSpPr>
        <p:spPr>
          <a:xfrm>
            <a:off x="6483927" y="2072430"/>
            <a:ext cx="2405690" cy="3046988"/>
          </a:xfrm>
          <a:prstGeom prst="rect">
            <a:avLst/>
          </a:prstGeom>
          <a:noFill/>
        </p:spPr>
        <p:txBody>
          <a:bodyPr wrap="square" rtlCol="0">
            <a:spAutoFit/>
          </a:bodyPr>
          <a:lstStyle/>
          <a:p>
            <a:r>
              <a:rPr lang="en-US" sz="2400" dirty="0">
                <a:highlight>
                  <a:srgbClr val="028782"/>
                </a:highlight>
              </a:rPr>
              <a:t>Commuter Rail Communities</a:t>
            </a:r>
          </a:p>
          <a:p>
            <a:endParaRPr lang="en-US" sz="2400" dirty="0"/>
          </a:p>
          <a:p>
            <a:r>
              <a:rPr lang="en-US" sz="2400" dirty="0">
                <a:highlight>
                  <a:srgbClr val="DAE178"/>
                </a:highlight>
              </a:rPr>
              <a:t>Adjacent Communities</a:t>
            </a:r>
          </a:p>
          <a:p>
            <a:endParaRPr lang="en-US" sz="2400" dirty="0"/>
          </a:p>
          <a:p>
            <a:r>
              <a:rPr lang="en-US" sz="2400" dirty="0">
                <a:highlight>
                  <a:srgbClr val="F5FDB4"/>
                </a:highlight>
              </a:rPr>
              <a:t>Adjacent Small Towns</a:t>
            </a:r>
          </a:p>
        </p:txBody>
      </p:sp>
    </p:spTree>
    <p:extLst>
      <p:ext uri="{BB962C8B-B14F-4D97-AF65-F5344CB8AC3E}">
        <p14:creationId xmlns:p14="http://schemas.microsoft.com/office/powerpoint/2010/main" val="254895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742C8-09AE-EA4C-8627-4F4509AF0D2B}"/>
              </a:ext>
            </a:extLst>
          </p:cNvPr>
          <p:cNvSpPr>
            <a:spLocks noGrp="1"/>
          </p:cNvSpPr>
          <p:nvPr>
            <p:ph type="title"/>
          </p:nvPr>
        </p:nvSpPr>
        <p:spPr/>
        <p:txBody>
          <a:bodyPr/>
          <a:lstStyle/>
          <a:p>
            <a:r>
              <a:rPr lang="en-US"/>
              <a:t>Merrimack Valley MBTA Communities</a:t>
            </a:r>
          </a:p>
        </p:txBody>
      </p:sp>
      <p:sp>
        <p:nvSpPr>
          <p:cNvPr id="8" name="TextBox 7">
            <a:extLst>
              <a:ext uri="{FF2B5EF4-FFF2-40B4-BE49-F238E27FC236}">
                <a16:creationId xmlns:a16="http://schemas.microsoft.com/office/drawing/2014/main" id="{F405BF12-7052-9846-9A7C-7D470563F2B4}"/>
              </a:ext>
            </a:extLst>
          </p:cNvPr>
          <p:cNvSpPr txBox="1"/>
          <p:nvPr/>
        </p:nvSpPr>
        <p:spPr>
          <a:xfrm>
            <a:off x="299649" y="1390408"/>
            <a:ext cx="8443264" cy="1600438"/>
          </a:xfrm>
          <a:prstGeom prst="rect">
            <a:avLst/>
          </a:prstGeom>
          <a:solidFill>
            <a:srgbClr val="038686"/>
          </a:solidFill>
        </p:spPr>
        <p:txBody>
          <a:bodyPr wrap="square" rtlCol="0">
            <a:spAutoFit/>
          </a:bodyPr>
          <a:lstStyle/>
          <a:p>
            <a:r>
              <a:rPr lang="en-US" sz="1400" b="1" dirty="0"/>
              <a:t>Commuter Rail Communities:</a:t>
            </a:r>
            <a:endParaRPr lang="en-US" sz="1400" dirty="0"/>
          </a:p>
          <a:p>
            <a:pPr marL="214313" indent="-214313">
              <a:buFont typeface="Arial" panose="020B0604020202020204" pitchFamily="34" charset="0"/>
              <a:buChar char="•"/>
            </a:pPr>
            <a:r>
              <a:rPr lang="en-US" sz="1400" dirty="0"/>
              <a:t>District must be a minimum of 50 acres or 1.5% of developable land, whichever is less</a:t>
            </a:r>
          </a:p>
          <a:p>
            <a:pPr marL="214313" indent="-214313">
              <a:buFont typeface="Arial" panose="020B0604020202020204" pitchFamily="34" charset="0"/>
              <a:buChar char="•"/>
            </a:pPr>
            <a:r>
              <a:rPr lang="en-US" sz="1400" dirty="0"/>
              <a:t>Zoning must allow for up to 15 units per acre</a:t>
            </a:r>
          </a:p>
          <a:p>
            <a:pPr marL="214313" indent="-214313">
              <a:buFont typeface="Arial" panose="020B0604020202020204" pitchFamily="34" charset="0"/>
              <a:buChar char="•"/>
            </a:pPr>
            <a:r>
              <a:rPr lang="en-US" sz="1400" dirty="0"/>
              <a:t>Zoning district must have a capacity for multifamily units equal to 15% of the community’s entire housing stock, or equal to the unit capacity in the district given the 15 units/acre requirement, whichever is greater</a:t>
            </a:r>
          </a:p>
          <a:p>
            <a:pPr marL="214313" indent="-214313">
              <a:buFont typeface="Arial" panose="020B0604020202020204" pitchFamily="34" charset="0"/>
              <a:buChar char="•"/>
            </a:pPr>
            <a:r>
              <a:rPr lang="en-US" sz="1400" dirty="0"/>
              <a:t>Some of the district area must be within 0.5 miles of a transit station</a:t>
            </a:r>
          </a:p>
        </p:txBody>
      </p:sp>
      <p:sp>
        <p:nvSpPr>
          <p:cNvPr id="9" name="TextBox 8">
            <a:extLst>
              <a:ext uri="{FF2B5EF4-FFF2-40B4-BE49-F238E27FC236}">
                <a16:creationId xmlns:a16="http://schemas.microsoft.com/office/drawing/2014/main" id="{3541563C-E33F-2340-A259-7FC5CC83E190}"/>
              </a:ext>
            </a:extLst>
          </p:cNvPr>
          <p:cNvSpPr txBox="1"/>
          <p:nvPr/>
        </p:nvSpPr>
        <p:spPr>
          <a:xfrm>
            <a:off x="299649" y="3066936"/>
            <a:ext cx="8443264" cy="1600438"/>
          </a:xfrm>
          <a:prstGeom prst="rect">
            <a:avLst/>
          </a:prstGeom>
          <a:solidFill>
            <a:srgbClr val="DAE07C"/>
          </a:solidFill>
        </p:spPr>
        <p:txBody>
          <a:bodyPr wrap="square" rtlCol="0">
            <a:spAutoFit/>
          </a:bodyPr>
          <a:lstStyle/>
          <a:p>
            <a:r>
              <a:rPr lang="en-US" sz="1400" b="1" dirty="0"/>
              <a:t>MBTA Adjacent Communities:</a:t>
            </a:r>
          </a:p>
          <a:p>
            <a:pPr marL="214313" indent="-214313">
              <a:buFont typeface="Arial" panose="020B0604020202020204" pitchFamily="34" charset="0"/>
              <a:buChar char="•"/>
            </a:pPr>
            <a:r>
              <a:rPr lang="en-US" sz="1400" dirty="0"/>
              <a:t>District must be a minimum of 50 acres or 1.5% of developable land, whichever is less</a:t>
            </a:r>
          </a:p>
          <a:p>
            <a:pPr marL="214313" indent="-214313">
              <a:buFont typeface="Arial" panose="020B0604020202020204" pitchFamily="34" charset="0"/>
              <a:buChar char="•"/>
            </a:pPr>
            <a:r>
              <a:rPr lang="en-US" sz="1400" dirty="0"/>
              <a:t>Zoning must allow for up to 15 units per acre</a:t>
            </a:r>
          </a:p>
          <a:p>
            <a:pPr marL="214313" indent="-214313">
              <a:buFont typeface="Arial" panose="020B0604020202020204" pitchFamily="34" charset="0"/>
              <a:buChar char="•"/>
            </a:pPr>
            <a:r>
              <a:rPr lang="en-US" sz="1400" dirty="0"/>
              <a:t>Zoning district must have a capacity for multifamily units equal to either 10% of the community’s entire housing stock, or equal to the unit capacity in the district given the 15 units/acre requirement, whichever is greater</a:t>
            </a:r>
          </a:p>
          <a:p>
            <a:pPr marL="214313" indent="-214313">
              <a:buFont typeface="Arial" panose="020B0604020202020204" pitchFamily="34" charset="0"/>
              <a:buChar char="•"/>
            </a:pPr>
            <a:r>
              <a:rPr lang="en-US" sz="1400" dirty="0"/>
              <a:t>Zoning district should have reasonable access to a transit station</a:t>
            </a:r>
          </a:p>
        </p:txBody>
      </p:sp>
      <p:sp>
        <p:nvSpPr>
          <p:cNvPr id="3" name="TextBox 2">
            <a:extLst>
              <a:ext uri="{FF2B5EF4-FFF2-40B4-BE49-F238E27FC236}">
                <a16:creationId xmlns:a16="http://schemas.microsoft.com/office/drawing/2014/main" id="{C0495032-8849-CF0A-BC00-0B9D3C16047E}"/>
              </a:ext>
            </a:extLst>
          </p:cNvPr>
          <p:cNvSpPr txBox="1"/>
          <p:nvPr/>
        </p:nvSpPr>
        <p:spPr>
          <a:xfrm>
            <a:off x="299649" y="4775094"/>
            <a:ext cx="8443264" cy="1600438"/>
          </a:xfrm>
          <a:prstGeom prst="rect">
            <a:avLst/>
          </a:prstGeom>
          <a:solidFill>
            <a:srgbClr val="FAFAB5"/>
          </a:solidFill>
        </p:spPr>
        <p:txBody>
          <a:bodyPr wrap="square" rtlCol="0">
            <a:spAutoFit/>
          </a:bodyPr>
          <a:lstStyle/>
          <a:p>
            <a:r>
              <a:rPr lang="en-US" sz="1400" b="1" dirty="0"/>
              <a:t>MBTA Adjacent Small Towns:</a:t>
            </a:r>
          </a:p>
          <a:p>
            <a:pPr marL="214313" indent="-214313">
              <a:buFont typeface="Arial" panose="020B0604020202020204" pitchFamily="34" charset="0"/>
              <a:buChar char="•"/>
            </a:pPr>
            <a:r>
              <a:rPr lang="en-US" sz="1400" dirty="0"/>
              <a:t>Have within its boundaries less than 100 acres of developable station area AND has a population density of less than 500 persons/ sq. mile or a population of not more than 7,000 year-round residents</a:t>
            </a:r>
          </a:p>
          <a:p>
            <a:pPr marL="214313" indent="-214313">
              <a:buFont typeface="Arial" panose="020B0604020202020204" pitchFamily="34" charset="0"/>
              <a:buChar char="•"/>
            </a:pPr>
            <a:r>
              <a:rPr lang="en-US" sz="1400" dirty="0"/>
              <a:t>Zoning must allow for up to 15 units per acre</a:t>
            </a:r>
          </a:p>
          <a:p>
            <a:pPr marL="214313" indent="-214313">
              <a:buFont typeface="Arial" panose="020B0604020202020204" pitchFamily="34" charset="0"/>
              <a:buChar char="•"/>
            </a:pPr>
            <a:r>
              <a:rPr lang="en-US" sz="1400" dirty="0"/>
              <a:t>Zoning district must have a capacity for multifamily units equal to 5% of the community’s entire housing stock</a:t>
            </a:r>
          </a:p>
          <a:p>
            <a:pPr marL="214313" indent="-214313">
              <a:buFont typeface="Arial" panose="020B0604020202020204" pitchFamily="34" charset="0"/>
              <a:buChar char="•"/>
            </a:pPr>
            <a:r>
              <a:rPr lang="en-US" sz="1400" dirty="0"/>
              <a:t>Zoning district should have reasonable access to a transit station</a:t>
            </a:r>
          </a:p>
        </p:txBody>
      </p:sp>
      <p:sp>
        <p:nvSpPr>
          <p:cNvPr id="5" name="Rectangle 4">
            <a:extLst>
              <a:ext uri="{FF2B5EF4-FFF2-40B4-BE49-F238E27FC236}">
                <a16:creationId xmlns:a16="http://schemas.microsoft.com/office/drawing/2014/main" id="{23B11A07-8EF4-49D4-DDE6-3CD3F1251BCD}"/>
              </a:ext>
            </a:extLst>
          </p:cNvPr>
          <p:cNvSpPr/>
          <p:nvPr/>
        </p:nvSpPr>
        <p:spPr>
          <a:xfrm>
            <a:off x="299649" y="3026471"/>
            <a:ext cx="8443264" cy="16765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02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47CA-6502-2E4E-9B1A-E227D9C5CBA7}"/>
              </a:ext>
            </a:extLst>
          </p:cNvPr>
          <p:cNvSpPr>
            <a:spLocks noGrp="1"/>
          </p:cNvSpPr>
          <p:nvPr>
            <p:ph type="title"/>
          </p:nvPr>
        </p:nvSpPr>
        <p:spPr>
          <a:xfrm>
            <a:off x="230382" y="274913"/>
            <a:ext cx="8683239" cy="785942"/>
          </a:xfrm>
        </p:spPr>
        <p:txBody>
          <a:bodyPr>
            <a:noAutofit/>
          </a:bodyPr>
          <a:lstStyle/>
          <a:p>
            <a:r>
              <a:rPr lang="en-US" sz="3200" dirty="0"/>
              <a:t>What does this look like in each Merrimack Valley community?</a:t>
            </a:r>
          </a:p>
        </p:txBody>
      </p:sp>
      <p:sp>
        <p:nvSpPr>
          <p:cNvPr id="3" name="TextBox 2">
            <a:extLst>
              <a:ext uri="{FF2B5EF4-FFF2-40B4-BE49-F238E27FC236}">
                <a16:creationId xmlns:a16="http://schemas.microsoft.com/office/drawing/2014/main" id="{0948C63E-E344-3339-02E4-52174113F78A}"/>
              </a:ext>
            </a:extLst>
          </p:cNvPr>
          <p:cNvSpPr txBox="1"/>
          <p:nvPr/>
        </p:nvSpPr>
        <p:spPr>
          <a:xfrm>
            <a:off x="1261242" y="5278803"/>
            <a:ext cx="6281900" cy="300082"/>
          </a:xfrm>
          <a:prstGeom prst="rect">
            <a:avLst/>
          </a:prstGeom>
          <a:noFill/>
        </p:spPr>
        <p:txBody>
          <a:bodyPr wrap="square" rtlCol="0">
            <a:spAutoFit/>
          </a:bodyPr>
          <a:lstStyle/>
          <a:p>
            <a:r>
              <a:rPr lang="en-US" sz="1350" dirty="0"/>
              <a:t>AC = Adjacent Community | AST = Adjacent Small Town | CR = Commuter Rail</a:t>
            </a:r>
          </a:p>
        </p:txBody>
      </p:sp>
      <p:graphicFrame>
        <p:nvGraphicFramePr>
          <p:cNvPr id="9" name="Table 5">
            <a:extLst>
              <a:ext uri="{FF2B5EF4-FFF2-40B4-BE49-F238E27FC236}">
                <a16:creationId xmlns:a16="http://schemas.microsoft.com/office/drawing/2014/main" id="{AE771CF0-890A-F946-ABE8-8C795F63C5EB}"/>
              </a:ext>
            </a:extLst>
          </p:cNvPr>
          <p:cNvGraphicFramePr>
            <a:graphicFrameLocks noGrp="1"/>
          </p:cNvGraphicFramePr>
          <p:nvPr>
            <p:extLst>
              <p:ext uri="{D42A27DB-BD31-4B8C-83A1-F6EECF244321}">
                <p14:modId xmlns:p14="http://schemas.microsoft.com/office/powerpoint/2010/main" val="423778258"/>
              </p:ext>
            </p:extLst>
          </p:nvPr>
        </p:nvGraphicFramePr>
        <p:xfrm>
          <a:off x="294947" y="1279115"/>
          <a:ext cx="8627559" cy="3886257"/>
        </p:xfrm>
        <a:graphic>
          <a:graphicData uri="http://schemas.openxmlformats.org/drawingml/2006/table">
            <a:tbl>
              <a:tblPr firstRow="1" bandRow="1">
                <a:tableStyleId>{5C22544A-7EE6-4342-B048-85BDC9FD1C3A}</a:tableStyleId>
              </a:tblPr>
              <a:tblGrid>
                <a:gridCol w="1003598">
                  <a:extLst>
                    <a:ext uri="{9D8B030D-6E8A-4147-A177-3AD203B41FA5}">
                      <a16:colId xmlns:a16="http://schemas.microsoft.com/office/drawing/2014/main" val="535050139"/>
                    </a:ext>
                  </a:extLst>
                </a:gridCol>
                <a:gridCol w="700645">
                  <a:extLst>
                    <a:ext uri="{9D8B030D-6E8A-4147-A177-3AD203B41FA5}">
                      <a16:colId xmlns:a16="http://schemas.microsoft.com/office/drawing/2014/main" val="3469360505"/>
                    </a:ext>
                  </a:extLst>
                </a:gridCol>
                <a:gridCol w="682389">
                  <a:extLst>
                    <a:ext uri="{9D8B030D-6E8A-4147-A177-3AD203B41FA5}">
                      <a16:colId xmlns:a16="http://schemas.microsoft.com/office/drawing/2014/main" val="629068829"/>
                    </a:ext>
                  </a:extLst>
                </a:gridCol>
                <a:gridCol w="860208">
                  <a:extLst>
                    <a:ext uri="{9D8B030D-6E8A-4147-A177-3AD203B41FA5}">
                      <a16:colId xmlns:a16="http://schemas.microsoft.com/office/drawing/2014/main" val="841237494"/>
                    </a:ext>
                  </a:extLst>
                </a:gridCol>
                <a:gridCol w="966472">
                  <a:extLst>
                    <a:ext uri="{9D8B030D-6E8A-4147-A177-3AD203B41FA5}">
                      <a16:colId xmlns:a16="http://schemas.microsoft.com/office/drawing/2014/main" val="2798009321"/>
                    </a:ext>
                  </a:extLst>
                </a:gridCol>
                <a:gridCol w="1014905">
                  <a:extLst>
                    <a:ext uri="{9D8B030D-6E8A-4147-A177-3AD203B41FA5}">
                      <a16:colId xmlns:a16="http://schemas.microsoft.com/office/drawing/2014/main" val="879792067"/>
                    </a:ext>
                  </a:extLst>
                </a:gridCol>
                <a:gridCol w="715747">
                  <a:extLst>
                    <a:ext uri="{9D8B030D-6E8A-4147-A177-3AD203B41FA5}">
                      <a16:colId xmlns:a16="http://schemas.microsoft.com/office/drawing/2014/main" val="2034089563"/>
                    </a:ext>
                  </a:extLst>
                </a:gridCol>
                <a:gridCol w="744326">
                  <a:extLst>
                    <a:ext uri="{9D8B030D-6E8A-4147-A177-3AD203B41FA5}">
                      <a16:colId xmlns:a16="http://schemas.microsoft.com/office/drawing/2014/main" val="259271254"/>
                    </a:ext>
                  </a:extLst>
                </a:gridCol>
                <a:gridCol w="824993">
                  <a:extLst>
                    <a:ext uri="{9D8B030D-6E8A-4147-A177-3AD203B41FA5}">
                      <a16:colId xmlns:a16="http://schemas.microsoft.com/office/drawing/2014/main" val="3314817135"/>
                    </a:ext>
                  </a:extLst>
                </a:gridCol>
                <a:gridCol w="1114276">
                  <a:extLst>
                    <a:ext uri="{9D8B030D-6E8A-4147-A177-3AD203B41FA5}">
                      <a16:colId xmlns:a16="http://schemas.microsoft.com/office/drawing/2014/main" val="1799454270"/>
                    </a:ext>
                  </a:extLst>
                </a:gridCol>
              </a:tblGrid>
              <a:tr h="570782">
                <a:tc>
                  <a:txBody>
                    <a:bodyPr/>
                    <a:lstStyle/>
                    <a:p>
                      <a:r>
                        <a:rPr lang="en-US" sz="1100" dirty="0"/>
                        <a:t>Community</a:t>
                      </a:r>
                    </a:p>
                  </a:txBody>
                  <a:tcPr>
                    <a:solidFill>
                      <a:schemeClr val="accent6">
                        <a:lumMod val="75000"/>
                      </a:schemeClr>
                    </a:solidFill>
                  </a:tcPr>
                </a:tc>
                <a:tc>
                  <a:txBody>
                    <a:bodyPr/>
                    <a:lstStyle/>
                    <a:p>
                      <a:r>
                        <a:rPr lang="en-US" sz="1200" dirty="0"/>
                        <a:t>Comm. Type</a:t>
                      </a:r>
                    </a:p>
                  </a:txBody>
                  <a:tcPr>
                    <a:solidFill>
                      <a:schemeClr val="accent6">
                        <a:lumMod val="75000"/>
                      </a:schemeClr>
                    </a:solidFill>
                  </a:tcPr>
                </a:tc>
                <a:tc>
                  <a:txBody>
                    <a:bodyPr/>
                    <a:lstStyle/>
                    <a:p>
                      <a:r>
                        <a:rPr lang="en-US" sz="1200"/>
                        <a:t>2020 Housing Units</a:t>
                      </a:r>
                    </a:p>
                  </a:txBody>
                  <a:tcPr>
                    <a:solidFill>
                      <a:schemeClr val="accent6">
                        <a:lumMod val="75000"/>
                      </a:schemeClr>
                    </a:solidFill>
                  </a:tcPr>
                </a:tc>
                <a:tc>
                  <a:txBody>
                    <a:bodyPr/>
                    <a:lstStyle/>
                    <a:p>
                      <a:r>
                        <a:rPr lang="en-US" sz="1200"/>
                        <a:t>Min. # Of Units in District</a:t>
                      </a:r>
                    </a:p>
                  </a:txBody>
                  <a:tcPr>
                    <a:lnR w="12700" cap="flat" cmpd="sng" algn="ctr">
                      <a:solidFill>
                        <a:schemeClr val="tx1"/>
                      </a:solidFill>
                      <a:prstDash val="solid"/>
                      <a:round/>
                      <a:headEnd type="none" w="med" len="med"/>
                      <a:tailEnd type="none" w="med" len="med"/>
                    </a:lnR>
                    <a:solidFill>
                      <a:schemeClr val="accent6">
                        <a:lumMod val="75000"/>
                      </a:schemeClr>
                    </a:solidFill>
                  </a:tcPr>
                </a:tc>
                <a:tc>
                  <a:txBody>
                    <a:bodyPr/>
                    <a:lstStyle/>
                    <a:p>
                      <a:r>
                        <a:rPr lang="en-US" sz="1200" dirty="0"/>
                        <a:t>% District in Station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75000"/>
                      </a:schemeClr>
                    </a:solidFill>
                  </a:tcPr>
                </a:tc>
                <a:tc>
                  <a:txBody>
                    <a:bodyPr/>
                    <a:lstStyle/>
                    <a:p>
                      <a:r>
                        <a:rPr lang="en-US" sz="1100" dirty="0"/>
                        <a:t>Community</a:t>
                      </a:r>
                    </a:p>
                  </a:txBody>
                  <a:tcPr>
                    <a:lnL w="12700" cap="flat" cmpd="sng" algn="ctr">
                      <a:solidFill>
                        <a:schemeClr val="tx1"/>
                      </a:solidFill>
                      <a:prstDash val="solid"/>
                      <a:round/>
                      <a:headEnd type="none" w="med" len="med"/>
                      <a:tailEnd type="none" w="med" len="med"/>
                    </a:lnL>
                    <a:solidFill>
                      <a:schemeClr val="accent6">
                        <a:lumMod val="75000"/>
                      </a:schemeClr>
                    </a:solidFill>
                  </a:tcPr>
                </a:tc>
                <a:tc>
                  <a:txBody>
                    <a:bodyPr/>
                    <a:lstStyle/>
                    <a:p>
                      <a:r>
                        <a:rPr lang="en-US" sz="1200" dirty="0"/>
                        <a:t>MBTA Comm. Type</a:t>
                      </a:r>
                    </a:p>
                  </a:txBody>
                  <a:tcPr>
                    <a:solidFill>
                      <a:schemeClr val="accent6">
                        <a:lumMod val="75000"/>
                      </a:schemeClr>
                    </a:solidFill>
                  </a:tcPr>
                </a:tc>
                <a:tc>
                  <a:txBody>
                    <a:bodyPr/>
                    <a:lstStyle/>
                    <a:p>
                      <a:r>
                        <a:rPr lang="en-US" sz="1200"/>
                        <a:t>2020 Housing Units</a:t>
                      </a:r>
                    </a:p>
                  </a:txBody>
                  <a:tcPr>
                    <a:solidFill>
                      <a:schemeClr val="accent6">
                        <a:lumMod val="75000"/>
                      </a:schemeClr>
                    </a:solidFill>
                  </a:tcPr>
                </a:tc>
                <a:tc>
                  <a:txBody>
                    <a:bodyPr/>
                    <a:lstStyle/>
                    <a:p>
                      <a:r>
                        <a:rPr lang="en-US" sz="1200"/>
                        <a:t>Min. # Of Units in District</a:t>
                      </a:r>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 District in Station Area</a:t>
                      </a:r>
                    </a:p>
                    <a:p>
                      <a:endParaRPr lang="en-US" sz="1200"/>
                    </a:p>
                  </a:txBody>
                  <a:tcPr>
                    <a:solidFill>
                      <a:schemeClr val="accent6">
                        <a:lumMod val="75000"/>
                      </a:schemeClr>
                    </a:solidFill>
                  </a:tcPr>
                </a:tc>
                <a:extLst>
                  <a:ext uri="{0D108BD9-81ED-4DB2-BD59-A6C34878D82A}">
                    <a16:rowId xmlns:a16="http://schemas.microsoft.com/office/drawing/2014/main" val="326581626"/>
                  </a:ext>
                </a:extLst>
              </a:tr>
              <a:tr h="350266">
                <a:tc>
                  <a:txBody>
                    <a:bodyPr/>
                    <a:lstStyle/>
                    <a:p>
                      <a:r>
                        <a:rPr lang="en-US" sz="1200"/>
                        <a:t>Amesbury</a:t>
                      </a:r>
                    </a:p>
                  </a:txBody>
                  <a:tcPr>
                    <a:solidFill>
                      <a:srgbClr val="DAE07C"/>
                    </a:solidFill>
                  </a:tcPr>
                </a:tc>
                <a:tc>
                  <a:txBody>
                    <a:bodyPr/>
                    <a:lstStyle/>
                    <a:p>
                      <a:r>
                        <a:rPr lang="en-US" sz="1200" dirty="0"/>
                        <a:t>AC</a:t>
                      </a:r>
                    </a:p>
                  </a:txBody>
                  <a:tcPr>
                    <a:solidFill>
                      <a:srgbClr val="DAE07C"/>
                    </a:solidFill>
                  </a:tcPr>
                </a:tc>
                <a:tc>
                  <a:txBody>
                    <a:bodyPr/>
                    <a:lstStyle/>
                    <a:p>
                      <a:r>
                        <a:rPr lang="en-US" sz="1200"/>
                        <a:t>7889</a:t>
                      </a:r>
                    </a:p>
                  </a:txBody>
                  <a:tcPr>
                    <a:solidFill>
                      <a:srgbClr val="DAE07C"/>
                    </a:solidFill>
                  </a:tcPr>
                </a:tc>
                <a:tc>
                  <a:txBody>
                    <a:bodyPr/>
                    <a:lstStyle/>
                    <a:p>
                      <a:r>
                        <a:rPr lang="en-US" sz="1200" dirty="0"/>
                        <a:t>789</a:t>
                      </a:r>
                    </a:p>
                  </a:txBody>
                  <a:tcPr>
                    <a:lnR w="12700" cap="flat" cmpd="sng" algn="ctr">
                      <a:solidFill>
                        <a:schemeClr val="tx1"/>
                      </a:solidFill>
                      <a:prstDash val="solid"/>
                      <a:round/>
                      <a:headEnd type="none" w="med" len="med"/>
                      <a:tailEnd type="none" w="med" len="med"/>
                    </a:lnR>
                    <a:solidFill>
                      <a:srgbClr val="DAE07C"/>
                    </a:solidFill>
                  </a:tcPr>
                </a:tc>
                <a:tc>
                  <a:txBody>
                    <a:bodyPr/>
                    <a:lstStyle/>
                    <a:p>
                      <a:r>
                        <a:rPr lang="en-US" sz="120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AE07C"/>
                    </a:solidFill>
                  </a:tcPr>
                </a:tc>
                <a:tc>
                  <a:txBody>
                    <a:bodyPr/>
                    <a:lstStyle/>
                    <a:p>
                      <a:r>
                        <a:rPr lang="en-US" sz="1200"/>
                        <a:t>Merrimac </a:t>
                      </a:r>
                    </a:p>
                  </a:txBody>
                  <a:tcPr>
                    <a:lnL w="12700" cap="flat" cmpd="sng" algn="ctr">
                      <a:solidFill>
                        <a:schemeClr val="tx1"/>
                      </a:solidFill>
                      <a:prstDash val="solid"/>
                      <a:round/>
                      <a:headEnd type="none" w="med" len="med"/>
                      <a:tailEnd type="none" w="med" len="med"/>
                    </a:lnL>
                    <a:solidFill>
                      <a:srgbClr val="FAFAB5"/>
                    </a:solidFill>
                  </a:tcPr>
                </a:tc>
                <a:tc>
                  <a:txBody>
                    <a:bodyPr/>
                    <a:lstStyle/>
                    <a:p>
                      <a:r>
                        <a:rPr lang="en-US" sz="1200" dirty="0"/>
                        <a:t>AST</a:t>
                      </a:r>
                    </a:p>
                  </a:txBody>
                  <a:tcPr>
                    <a:solidFill>
                      <a:srgbClr val="FAFAB5"/>
                    </a:solidFill>
                  </a:tcPr>
                </a:tc>
                <a:tc>
                  <a:txBody>
                    <a:bodyPr/>
                    <a:lstStyle/>
                    <a:p>
                      <a:r>
                        <a:rPr lang="en-US" sz="1200"/>
                        <a:t>2,761</a:t>
                      </a:r>
                    </a:p>
                  </a:txBody>
                  <a:tcPr>
                    <a:solidFill>
                      <a:srgbClr val="FAFAB5"/>
                    </a:solidFill>
                  </a:tcPr>
                </a:tc>
                <a:tc>
                  <a:txBody>
                    <a:bodyPr/>
                    <a:lstStyle/>
                    <a:p>
                      <a:r>
                        <a:rPr lang="en-US" sz="1200"/>
                        <a:t>138</a:t>
                      </a:r>
                    </a:p>
                  </a:txBody>
                  <a:tcPr>
                    <a:solidFill>
                      <a:srgbClr val="FAFAB5"/>
                    </a:solidFill>
                  </a:tcPr>
                </a:tc>
                <a:tc>
                  <a:txBody>
                    <a:bodyPr/>
                    <a:lstStyle/>
                    <a:p>
                      <a:r>
                        <a:rPr lang="en-US" sz="1200"/>
                        <a:t>0%</a:t>
                      </a:r>
                    </a:p>
                  </a:txBody>
                  <a:tcPr>
                    <a:solidFill>
                      <a:srgbClr val="FAFAB5"/>
                    </a:solidFill>
                  </a:tcPr>
                </a:tc>
                <a:extLst>
                  <a:ext uri="{0D108BD9-81ED-4DB2-BD59-A6C34878D82A}">
                    <a16:rowId xmlns:a16="http://schemas.microsoft.com/office/drawing/2014/main" val="3814225258"/>
                  </a:ext>
                </a:extLst>
              </a:tr>
              <a:tr h="297605">
                <a:tc>
                  <a:txBody>
                    <a:bodyPr/>
                    <a:lstStyle/>
                    <a:p>
                      <a:r>
                        <a:rPr lang="en-US" sz="1200"/>
                        <a:t>Andover</a:t>
                      </a:r>
                    </a:p>
                  </a:txBody>
                  <a:tcPr>
                    <a:solidFill>
                      <a:srgbClr val="038686"/>
                    </a:solidFill>
                  </a:tcPr>
                </a:tc>
                <a:tc>
                  <a:txBody>
                    <a:bodyPr/>
                    <a:lstStyle/>
                    <a:p>
                      <a:r>
                        <a:rPr lang="en-US" sz="1200"/>
                        <a:t>CR</a:t>
                      </a:r>
                    </a:p>
                  </a:txBody>
                  <a:tcPr>
                    <a:solidFill>
                      <a:srgbClr val="038686"/>
                    </a:solidFill>
                  </a:tcPr>
                </a:tc>
                <a:tc>
                  <a:txBody>
                    <a:bodyPr/>
                    <a:lstStyle/>
                    <a:p>
                      <a:r>
                        <a:rPr lang="en-US" sz="1200"/>
                        <a:t>13,541</a:t>
                      </a:r>
                    </a:p>
                  </a:txBody>
                  <a:tcPr>
                    <a:solidFill>
                      <a:srgbClr val="038686"/>
                    </a:solidFill>
                  </a:tcPr>
                </a:tc>
                <a:tc>
                  <a:txBody>
                    <a:bodyPr/>
                    <a:lstStyle/>
                    <a:p>
                      <a:r>
                        <a:rPr lang="en-US" sz="1200"/>
                        <a:t>2,031</a:t>
                      </a:r>
                    </a:p>
                  </a:txBody>
                  <a:tcPr>
                    <a:lnR w="12700" cap="flat" cmpd="sng" algn="ctr">
                      <a:solidFill>
                        <a:schemeClr val="tx1"/>
                      </a:solidFill>
                      <a:prstDash val="solid"/>
                      <a:round/>
                      <a:headEnd type="none" w="med" len="med"/>
                      <a:tailEnd type="none" w="med" len="med"/>
                    </a:lnR>
                    <a:solidFill>
                      <a:srgbClr val="038686"/>
                    </a:solidFill>
                  </a:tcPr>
                </a:tc>
                <a:tc>
                  <a:txBody>
                    <a:bodyPr/>
                    <a:lstStyle/>
                    <a:p>
                      <a:r>
                        <a:rPr lang="en-US" sz="120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38686"/>
                    </a:solidFill>
                  </a:tcPr>
                </a:tc>
                <a:tc>
                  <a:txBody>
                    <a:bodyPr/>
                    <a:lstStyle/>
                    <a:p>
                      <a:r>
                        <a:rPr lang="en-US" sz="1200"/>
                        <a:t>Newbury</a:t>
                      </a:r>
                    </a:p>
                  </a:txBody>
                  <a:tcPr>
                    <a:lnL w="12700" cap="flat" cmpd="sng" algn="ctr">
                      <a:solidFill>
                        <a:schemeClr val="tx1"/>
                      </a:solidFill>
                      <a:prstDash val="solid"/>
                      <a:round/>
                      <a:headEnd type="none" w="med" len="med"/>
                      <a:tailEnd type="none" w="med" len="med"/>
                    </a:lnL>
                    <a:solidFill>
                      <a:srgbClr val="FAFAB5"/>
                    </a:solidFill>
                  </a:tcPr>
                </a:tc>
                <a:tc>
                  <a:txBody>
                    <a:bodyPr/>
                    <a:lstStyle/>
                    <a:p>
                      <a:r>
                        <a:rPr lang="en-US" sz="1200"/>
                        <a:t>AST</a:t>
                      </a:r>
                    </a:p>
                  </a:txBody>
                  <a:tcPr>
                    <a:solidFill>
                      <a:srgbClr val="FAFAB5"/>
                    </a:solidFill>
                  </a:tcPr>
                </a:tc>
                <a:tc>
                  <a:txBody>
                    <a:bodyPr/>
                    <a:lstStyle/>
                    <a:p>
                      <a:r>
                        <a:rPr lang="en-US" sz="1200"/>
                        <a:t>3,072</a:t>
                      </a:r>
                    </a:p>
                  </a:txBody>
                  <a:tcPr>
                    <a:solidFill>
                      <a:srgbClr val="FAFAB5"/>
                    </a:solidFill>
                  </a:tcPr>
                </a:tc>
                <a:tc>
                  <a:txBody>
                    <a:bodyPr/>
                    <a:lstStyle/>
                    <a:p>
                      <a:r>
                        <a:rPr lang="en-US" sz="1200"/>
                        <a:t>154</a:t>
                      </a:r>
                    </a:p>
                  </a:txBody>
                  <a:tcPr>
                    <a:solidFill>
                      <a:srgbClr val="FAFAB5"/>
                    </a:solidFill>
                  </a:tcPr>
                </a:tc>
                <a:tc>
                  <a:txBody>
                    <a:bodyPr/>
                    <a:lstStyle/>
                    <a:p>
                      <a:r>
                        <a:rPr lang="en-US" sz="1200"/>
                        <a:t>0%</a:t>
                      </a:r>
                    </a:p>
                  </a:txBody>
                  <a:tcPr>
                    <a:solidFill>
                      <a:srgbClr val="FAFAB5"/>
                    </a:solidFill>
                  </a:tcPr>
                </a:tc>
                <a:extLst>
                  <a:ext uri="{0D108BD9-81ED-4DB2-BD59-A6C34878D82A}">
                    <a16:rowId xmlns:a16="http://schemas.microsoft.com/office/drawing/2014/main" val="1683885856"/>
                  </a:ext>
                </a:extLst>
              </a:tr>
              <a:tr h="499434">
                <a:tc>
                  <a:txBody>
                    <a:bodyPr/>
                    <a:lstStyle/>
                    <a:p>
                      <a:r>
                        <a:rPr lang="en-US" sz="1200"/>
                        <a:t>Boxford</a:t>
                      </a:r>
                    </a:p>
                  </a:txBody>
                  <a:tcPr>
                    <a:solidFill>
                      <a:srgbClr val="FAFAB5"/>
                    </a:solidFill>
                  </a:tcPr>
                </a:tc>
                <a:tc>
                  <a:txBody>
                    <a:bodyPr/>
                    <a:lstStyle/>
                    <a:p>
                      <a:r>
                        <a:rPr lang="en-US" sz="1200"/>
                        <a:t>AST</a:t>
                      </a:r>
                    </a:p>
                  </a:txBody>
                  <a:tcPr>
                    <a:solidFill>
                      <a:srgbClr val="FAFAB5"/>
                    </a:solidFill>
                  </a:tcPr>
                </a:tc>
                <a:tc>
                  <a:txBody>
                    <a:bodyPr/>
                    <a:lstStyle/>
                    <a:p>
                      <a:r>
                        <a:rPr lang="en-US" sz="1200"/>
                        <a:t>2,818</a:t>
                      </a:r>
                    </a:p>
                  </a:txBody>
                  <a:tcPr>
                    <a:solidFill>
                      <a:srgbClr val="FAFAB5"/>
                    </a:solidFill>
                  </a:tcPr>
                </a:tc>
                <a:tc>
                  <a:txBody>
                    <a:bodyPr/>
                    <a:lstStyle/>
                    <a:p>
                      <a:r>
                        <a:rPr lang="en-US" sz="1200"/>
                        <a:t>141</a:t>
                      </a:r>
                    </a:p>
                  </a:txBody>
                  <a:tcPr>
                    <a:lnR w="12700" cap="flat" cmpd="sng" algn="ctr">
                      <a:solidFill>
                        <a:schemeClr val="tx1"/>
                      </a:solidFill>
                      <a:prstDash val="solid"/>
                      <a:round/>
                      <a:headEnd type="none" w="med" len="med"/>
                      <a:tailEnd type="none" w="med" len="med"/>
                    </a:lnR>
                    <a:solidFill>
                      <a:srgbClr val="FAFAB5"/>
                    </a:solidFill>
                  </a:tcPr>
                </a:tc>
                <a:tc>
                  <a:txBody>
                    <a:bodyPr/>
                    <a:lstStyle/>
                    <a:p>
                      <a:r>
                        <a:rPr lang="en-US"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AFAB5"/>
                    </a:solidFill>
                  </a:tcPr>
                </a:tc>
                <a:tc>
                  <a:txBody>
                    <a:bodyPr/>
                    <a:lstStyle/>
                    <a:p>
                      <a:r>
                        <a:rPr lang="en-US" sz="1100" dirty="0"/>
                        <a:t>Newburyport</a:t>
                      </a:r>
                    </a:p>
                  </a:txBody>
                  <a:tcPr>
                    <a:lnL w="12700" cap="flat" cmpd="sng" algn="ctr">
                      <a:solidFill>
                        <a:schemeClr val="tx1"/>
                      </a:solidFill>
                      <a:prstDash val="solid"/>
                      <a:round/>
                      <a:headEnd type="none" w="med" len="med"/>
                      <a:tailEnd type="none" w="med" len="med"/>
                    </a:lnL>
                    <a:solidFill>
                      <a:srgbClr val="038686"/>
                    </a:solidFill>
                  </a:tcPr>
                </a:tc>
                <a:tc>
                  <a:txBody>
                    <a:bodyPr/>
                    <a:lstStyle/>
                    <a:p>
                      <a:r>
                        <a:rPr lang="en-US" sz="1200"/>
                        <a:t>CR</a:t>
                      </a:r>
                    </a:p>
                  </a:txBody>
                  <a:tcPr>
                    <a:solidFill>
                      <a:srgbClr val="038686"/>
                    </a:solidFill>
                  </a:tcPr>
                </a:tc>
                <a:tc>
                  <a:txBody>
                    <a:bodyPr/>
                    <a:lstStyle/>
                    <a:p>
                      <a:r>
                        <a:rPr lang="en-US" sz="1200" dirty="0"/>
                        <a:t>8,165</a:t>
                      </a:r>
                    </a:p>
                  </a:txBody>
                  <a:tcPr>
                    <a:solidFill>
                      <a:srgbClr val="038686"/>
                    </a:solidFill>
                  </a:tcPr>
                </a:tc>
                <a:tc>
                  <a:txBody>
                    <a:bodyPr/>
                    <a:lstStyle/>
                    <a:p>
                      <a:r>
                        <a:rPr lang="en-US" sz="1200"/>
                        <a:t>1,292</a:t>
                      </a:r>
                    </a:p>
                  </a:txBody>
                  <a:tcPr>
                    <a:solidFill>
                      <a:srgbClr val="038686"/>
                    </a:solidFill>
                  </a:tcPr>
                </a:tc>
                <a:tc>
                  <a:txBody>
                    <a:bodyPr/>
                    <a:lstStyle/>
                    <a:p>
                      <a:r>
                        <a:rPr lang="en-US" sz="1200"/>
                        <a:t>20%</a:t>
                      </a:r>
                    </a:p>
                  </a:txBody>
                  <a:tcPr>
                    <a:solidFill>
                      <a:srgbClr val="038686"/>
                    </a:solidFill>
                  </a:tcPr>
                </a:tc>
                <a:extLst>
                  <a:ext uri="{0D108BD9-81ED-4DB2-BD59-A6C34878D82A}">
                    <a16:rowId xmlns:a16="http://schemas.microsoft.com/office/drawing/2014/main" val="358109377"/>
                  </a:ext>
                </a:extLst>
              </a:tr>
              <a:tr h="499434">
                <a:tc>
                  <a:txBody>
                    <a:bodyPr/>
                    <a:lstStyle/>
                    <a:p>
                      <a:r>
                        <a:rPr lang="en-US" sz="1100" dirty="0"/>
                        <a:t>Georgetown</a:t>
                      </a:r>
                    </a:p>
                  </a:txBody>
                  <a:tcPr>
                    <a:solidFill>
                      <a:srgbClr val="DAE07C"/>
                    </a:solidFill>
                  </a:tcPr>
                </a:tc>
                <a:tc>
                  <a:txBody>
                    <a:bodyPr/>
                    <a:lstStyle/>
                    <a:p>
                      <a:r>
                        <a:rPr lang="en-US" sz="1200"/>
                        <a:t>AC</a:t>
                      </a:r>
                    </a:p>
                  </a:txBody>
                  <a:tcPr>
                    <a:solidFill>
                      <a:srgbClr val="DAE07C"/>
                    </a:solidFill>
                  </a:tcPr>
                </a:tc>
                <a:tc>
                  <a:txBody>
                    <a:bodyPr/>
                    <a:lstStyle/>
                    <a:p>
                      <a:r>
                        <a:rPr lang="en-US" sz="1200"/>
                        <a:t>3,159</a:t>
                      </a:r>
                    </a:p>
                  </a:txBody>
                  <a:tcPr>
                    <a:solidFill>
                      <a:srgbClr val="DAE07C"/>
                    </a:solidFill>
                  </a:tcPr>
                </a:tc>
                <a:tc>
                  <a:txBody>
                    <a:bodyPr/>
                    <a:lstStyle/>
                    <a:p>
                      <a:r>
                        <a:rPr lang="en-US" sz="1200" dirty="0"/>
                        <a:t>750</a:t>
                      </a:r>
                    </a:p>
                  </a:txBody>
                  <a:tcPr>
                    <a:lnR w="12700" cap="flat" cmpd="sng" algn="ctr">
                      <a:solidFill>
                        <a:schemeClr val="tx1"/>
                      </a:solidFill>
                      <a:prstDash val="solid"/>
                      <a:round/>
                      <a:headEnd type="none" w="med" len="med"/>
                      <a:tailEnd type="none" w="med" len="med"/>
                    </a:lnR>
                    <a:solidFill>
                      <a:srgbClr val="DAE07C"/>
                    </a:solidFill>
                  </a:tcPr>
                </a:tc>
                <a:tc>
                  <a:txBody>
                    <a:bodyPr/>
                    <a:lstStyle/>
                    <a:p>
                      <a:r>
                        <a:rPr lang="en-US" sz="120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AE07C"/>
                    </a:solidFill>
                  </a:tcPr>
                </a:tc>
                <a:tc>
                  <a:txBody>
                    <a:bodyPr/>
                    <a:lstStyle/>
                    <a:p>
                      <a:r>
                        <a:rPr lang="en-US" sz="1200" dirty="0"/>
                        <a:t>N. Andover</a:t>
                      </a:r>
                    </a:p>
                  </a:txBody>
                  <a:tcPr>
                    <a:lnL w="12700" cap="flat" cmpd="sng" algn="ctr">
                      <a:solidFill>
                        <a:schemeClr val="tx1"/>
                      </a:solidFill>
                      <a:prstDash val="solid"/>
                      <a:round/>
                      <a:headEnd type="none" w="med" len="med"/>
                      <a:tailEnd type="none" w="med" len="med"/>
                    </a:lnL>
                    <a:solidFill>
                      <a:srgbClr val="DAE07C"/>
                    </a:solidFill>
                  </a:tcPr>
                </a:tc>
                <a:tc>
                  <a:txBody>
                    <a:bodyPr/>
                    <a:lstStyle/>
                    <a:p>
                      <a:r>
                        <a:rPr lang="en-US" sz="1200"/>
                        <a:t>AC</a:t>
                      </a:r>
                    </a:p>
                  </a:txBody>
                  <a:tcPr>
                    <a:solidFill>
                      <a:srgbClr val="DAE07C"/>
                    </a:solidFill>
                  </a:tcPr>
                </a:tc>
                <a:tc>
                  <a:txBody>
                    <a:bodyPr/>
                    <a:lstStyle/>
                    <a:p>
                      <a:r>
                        <a:rPr lang="en-US" sz="1200"/>
                        <a:t>11,914</a:t>
                      </a:r>
                    </a:p>
                  </a:txBody>
                  <a:tcPr>
                    <a:solidFill>
                      <a:srgbClr val="DAE07C"/>
                    </a:solidFill>
                  </a:tcPr>
                </a:tc>
                <a:tc>
                  <a:txBody>
                    <a:bodyPr/>
                    <a:lstStyle/>
                    <a:p>
                      <a:r>
                        <a:rPr lang="en-US" sz="1200"/>
                        <a:t>1,191</a:t>
                      </a:r>
                    </a:p>
                  </a:txBody>
                  <a:tcPr>
                    <a:solidFill>
                      <a:srgbClr val="DAE07C"/>
                    </a:solidFill>
                  </a:tcPr>
                </a:tc>
                <a:tc>
                  <a:txBody>
                    <a:bodyPr/>
                    <a:lstStyle/>
                    <a:p>
                      <a:r>
                        <a:rPr lang="en-US" sz="1200"/>
                        <a:t>0%</a:t>
                      </a:r>
                    </a:p>
                  </a:txBody>
                  <a:tcPr>
                    <a:solidFill>
                      <a:srgbClr val="DAE07C"/>
                    </a:solidFill>
                  </a:tcPr>
                </a:tc>
                <a:extLst>
                  <a:ext uri="{0D108BD9-81ED-4DB2-BD59-A6C34878D82A}">
                    <a16:rowId xmlns:a16="http://schemas.microsoft.com/office/drawing/2014/main" val="30221729"/>
                  </a:ext>
                </a:extLst>
              </a:tr>
              <a:tr h="350266">
                <a:tc>
                  <a:txBody>
                    <a:bodyPr/>
                    <a:lstStyle/>
                    <a:p>
                      <a:r>
                        <a:rPr lang="en-US" sz="1200"/>
                        <a:t>Groveland</a:t>
                      </a:r>
                    </a:p>
                  </a:txBody>
                  <a:tcPr>
                    <a:solidFill>
                      <a:srgbClr val="FAFAB5"/>
                    </a:solidFill>
                  </a:tcPr>
                </a:tc>
                <a:tc>
                  <a:txBody>
                    <a:bodyPr/>
                    <a:lstStyle/>
                    <a:p>
                      <a:r>
                        <a:rPr lang="en-US" sz="1200"/>
                        <a:t>AST</a:t>
                      </a:r>
                    </a:p>
                  </a:txBody>
                  <a:tcPr>
                    <a:solidFill>
                      <a:srgbClr val="FAFAB5"/>
                    </a:solidFill>
                  </a:tcPr>
                </a:tc>
                <a:tc>
                  <a:txBody>
                    <a:bodyPr/>
                    <a:lstStyle/>
                    <a:p>
                      <a:r>
                        <a:rPr lang="en-US" sz="1200"/>
                        <a:t>2,596</a:t>
                      </a:r>
                    </a:p>
                  </a:txBody>
                  <a:tcPr>
                    <a:solidFill>
                      <a:srgbClr val="FAFAB5"/>
                    </a:solidFill>
                  </a:tcPr>
                </a:tc>
                <a:tc>
                  <a:txBody>
                    <a:bodyPr/>
                    <a:lstStyle/>
                    <a:p>
                      <a:r>
                        <a:rPr lang="en-US" sz="1200"/>
                        <a:t>130</a:t>
                      </a:r>
                    </a:p>
                  </a:txBody>
                  <a:tcPr>
                    <a:lnR w="12700" cap="flat" cmpd="sng" algn="ctr">
                      <a:solidFill>
                        <a:schemeClr val="tx1"/>
                      </a:solidFill>
                      <a:prstDash val="solid"/>
                      <a:round/>
                      <a:headEnd type="none" w="med" len="med"/>
                      <a:tailEnd type="none" w="med" len="med"/>
                    </a:lnR>
                    <a:solidFill>
                      <a:srgbClr val="FAFAB5"/>
                    </a:solidFill>
                  </a:tcPr>
                </a:tc>
                <a:tc>
                  <a:txBody>
                    <a:bodyPr/>
                    <a:lstStyle/>
                    <a:p>
                      <a:r>
                        <a:rPr lang="en-US" sz="120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AFAB5"/>
                    </a:solidFill>
                  </a:tcPr>
                </a:tc>
                <a:tc>
                  <a:txBody>
                    <a:bodyPr/>
                    <a:lstStyle/>
                    <a:p>
                      <a:r>
                        <a:rPr lang="en-US" sz="1200"/>
                        <a:t>Rowley</a:t>
                      </a:r>
                    </a:p>
                  </a:txBody>
                  <a:tcPr>
                    <a:lnL w="12700" cap="flat" cmpd="sng" algn="ctr">
                      <a:solidFill>
                        <a:schemeClr val="tx1"/>
                      </a:solidFill>
                      <a:prstDash val="solid"/>
                      <a:round/>
                      <a:headEnd type="none" w="med" len="med"/>
                      <a:tailEnd type="none" w="med" len="med"/>
                    </a:lnL>
                    <a:solidFill>
                      <a:srgbClr val="038686"/>
                    </a:solidFill>
                  </a:tcPr>
                </a:tc>
                <a:tc>
                  <a:txBody>
                    <a:bodyPr/>
                    <a:lstStyle/>
                    <a:p>
                      <a:r>
                        <a:rPr lang="en-US" sz="1200"/>
                        <a:t>CR</a:t>
                      </a:r>
                    </a:p>
                  </a:txBody>
                  <a:tcPr>
                    <a:solidFill>
                      <a:srgbClr val="038686"/>
                    </a:solidFill>
                  </a:tcPr>
                </a:tc>
                <a:tc>
                  <a:txBody>
                    <a:bodyPr/>
                    <a:lstStyle/>
                    <a:p>
                      <a:r>
                        <a:rPr lang="en-US" sz="1200"/>
                        <a:t>2,405</a:t>
                      </a:r>
                    </a:p>
                  </a:txBody>
                  <a:tcPr>
                    <a:solidFill>
                      <a:srgbClr val="038686"/>
                    </a:solidFill>
                  </a:tcPr>
                </a:tc>
                <a:tc>
                  <a:txBody>
                    <a:bodyPr/>
                    <a:lstStyle/>
                    <a:p>
                      <a:r>
                        <a:rPr lang="en-US" sz="1200"/>
                        <a:t>601</a:t>
                      </a:r>
                    </a:p>
                  </a:txBody>
                  <a:tcPr>
                    <a:solidFill>
                      <a:srgbClr val="038686"/>
                    </a:solidFill>
                  </a:tcPr>
                </a:tc>
                <a:tc>
                  <a:txBody>
                    <a:bodyPr/>
                    <a:lstStyle/>
                    <a:p>
                      <a:r>
                        <a:rPr lang="en-US" sz="1200"/>
                        <a:t>20%</a:t>
                      </a:r>
                    </a:p>
                  </a:txBody>
                  <a:tcPr>
                    <a:solidFill>
                      <a:srgbClr val="038686"/>
                    </a:solidFill>
                  </a:tcPr>
                </a:tc>
                <a:extLst>
                  <a:ext uri="{0D108BD9-81ED-4DB2-BD59-A6C34878D82A}">
                    <a16:rowId xmlns:a16="http://schemas.microsoft.com/office/drawing/2014/main" val="2217764035"/>
                  </a:ext>
                </a:extLst>
              </a:tr>
              <a:tr h="350266">
                <a:tc>
                  <a:txBody>
                    <a:bodyPr/>
                    <a:lstStyle/>
                    <a:p>
                      <a:r>
                        <a:rPr lang="en-US" sz="1200"/>
                        <a:t>Haverhill</a:t>
                      </a:r>
                    </a:p>
                  </a:txBody>
                  <a:tcPr>
                    <a:solidFill>
                      <a:srgbClr val="038686"/>
                    </a:solidFill>
                  </a:tcPr>
                </a:tc>
                <a:tc>
                  <a:txBody>
                    <a:bodyPr/>
                    <a:lstStyle/>
                    <a:p>
                      <a:r>
                        <a:rPr lang="en-US" sz="1200"/>
                        <a:t>CR</a:t>
                      </a:r>
                    </a:p>
                  </a:txBody>
                  <a:tcPr>
                    <a:solidFill>
                      <a:srgbClr val="038686"/>
                    </a:solidFill>
                  </a:tcPr>
                </a:tc>
                <a:tc>
                  <a:txBody>
                    <a:bodyPr/>
                    <a:lstStyle/>
                    <a:p>
                      <a:r>
                        <a:rPr lang="en-US" sz="1200"/>
                        <a:t>27,927</a:t>
                      </a:r>
                    </a:p>
                  </a:txBody>
                  <a:tcPr>
                    <a:solidFill>
                      <a:srgbClr val="038686"/>
                    </a:solidFill>
                  </a:tcPr>
                </a:tc>
                <a:tc>
                  <a:txBody>
                    <a:bodyPr/>
                    <a:lstStyle/>
                    <a:p>
                      <a:r>
                        <a:rPr lang="en-US" sz="1200"/>
                        <a:t>4,189</a:t>
                      </a:r>
                    </a:p>
                  </a:txBody>
                  <a:tcPr>
                    <a:lnR w="12700" cap="flat" cmpd="sng" algn="ctr">
                      <a:solidFill>
                        <a:schemeClr val="tx1"/>
                      </a:solidFill>
                      <a:prstDash val="solid"/>
                      <a:round/>
                      <a:headEnd type="none" w="med" len="med"/>
                      <a:tailEnd type="none" w="med" len="med"/>
                    </a:lnR>
                    <a:solidFill>
                      <a:srgbClr val="038686"/>
                    </a:solidFill>
                  </a:tcPr>
                </a:tc>
                <a:tc>
                  <a:txBody>
                    <a:bodyPr/>
                    <a:lstStyle/>
                    <a:p>
                      <a:r>
                        <a:rPr lang="en-US" sz="120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38686"/>
                    </a:solidFill>
                  </a:tcPr>
                </a:tc>
                <a:tc>
                  <a:txBody>
                    <a:bodyPr/>
                    <a:lstStyle/>
                    <a:p>
                      <a:r>
                        <a:rPr lang="en-US" sz="1200" dirty="0"/>
                        <a:t>Salisbury</a:t>
                      </a:r>
                    </a:p>
                  </a:txBody>
                  <a:tcPr>
                    <a:lnL w="12700" cap="flat" cmpd="sng" algn="ctr">
                      <a:solidFill>
                        <a:schemeClr val="tx1"/>
                      </a:solidFill>
                      <a:prstDash val="solid"/>
                      <a:round/>
                      <a:headEnd type="none" w="med" len="med"/>
                      <a:tailEnd type="none" w="med" len="med"/>
                    </a:lnL>
                    <a:solidFill>
                      <a:srgbClr val="DAE07C"/>
                    </a:solidFill>
                  </a:tcPr>
                </a:tc>
                <a:tc>
                  <a:txBody>
                    <a:bodyPr/>
                    <a:lstStyle/>
                    <a:p>
                      <a:r>
                        <a:rPr lang="en-US" sz="1200"/>
                        <a:t>AC</a:t>
                      </a:r>
                    </a:p>
                  </a:txBody>
                  <a:tcPr>
                    <a:solidFill>
                      <a:srgbClr val="DAE07C"/>
                    </a:solidFill>
                  </a:tcPr>
                </a:tc>
                <a:tc>
                  <a:txBody>
                    <a:bodyPr/>
                    <a:lstStyle/>
                    <a:p>
                      <a:r>
                        <a:rPr lang="en-US" sz="1200"/>
                        <a:t>5,305</a:t>
                      </a:r>
                    </a:p>
                  </a:txBody>
                  <a:tcPr>
                    <a:solidFill>
                      <a:srgbClr val="DAE07C"/>
                    </a:solidFill>
                  </a:tcPr>
                </a:tc>
                <a:tc>
                  <a:txBody>
                    <a:bodyPr/>
                    <a:lstStyle/>
                    <a:p>
                      <a:r>
                        <a:rPr lang="en-US" sz="1200"/>
                        <a:t>750</a:t>
                      </a:r>
                    </a:p>
                  </a:txBody>
                  <a:tcPr>
                    <a:solidFill>
                      <a:srgbClr val="DAE07C"/>
                    </a:solidFill>
                  </a:tcPr>
                </a:tc>
                <a:tc>
                  <a:txBody>
                    <a:bodyPr/>
                    <a:lstStyle/>
                    <a:p>
                      <a:r>
                        <a:rPr lang="en-US" sz="1200" dirty="0"/>
                        <a:t>0%</a:t>
                      </a:r>
                    </a:p>
                  </a:txBody>
                  <a:tcPr>
                    <a:solidFill>
                      <a:srgbClr val="DAE07C"/>
                    </a:solidFill>
                  </a:tcPr>
                </a:tc>
                <a:extLst>
                  <a:ext uri="{0D108BD9-81ED-4DB2-BD59-A6C34878D82A}">
                    <a16:rowId xmlns:a16="http://schemas.microsoft.com/office/drawing/2014/main" val="3468099577"/>
                  </a:ext>
                </a:extLst>
              </a:tr>
              <a:tr h="350266">
                <a:tc>
                  <a:txBody>
                    <a:bodyPr/>
                    <a:lstStyle/>
                    <a:p>
                      <a:r>
                        <a:rPr lang="en-US" sz="1200"/>
                        <a:t>Lawrence</a:t>
                      </a:r>
                    </a:p>
                  </a:txBody>
                  <a:tcPr>
                    <a:solidFill>
                      <a:srgbClr val="038686"/>
                    </a:solidFill>
                  </a:tcPr>
                </a:tc>
                <a:tc>
                  <a:txBody>
                    <a:bodyPr/>
                    <a:lstStyle/>
                    <a:p>
                      <a:r>
                        <a:rPr lang="en-US" sz="1200" dirty="0"/>
                        <a:t>CR</a:t>
                      </a:r>
                    </a:p>
                  </a:txBody>
                  <a:tcPr>
                    <a:solidFill>
                      <a:srgbClr val="038686"/>
                    </a:solidFill>
                  </a:tcPr>
                </a:tc>
                <a:tc>
                  <a:txBody>
                    <a:bodyPr/>
                    <a:lstStyle/>
                    <a:p>
                      <a:r>
                        <a:rPr lang="en-US" sz="1200"/>
                        <a:t>30,008</a:t>
                      </a:r>
                    </a:p>
                  </a:txBody>
                  <a:tcPr>
                    <a:solidFill>
                      <a:srgbClr val="038686"/>
                    </a:solidFill>
                  </a:tcPr>
                </a:tc>
                <a:tc>
                  <a:txBody>
                    <a:bodyPr/>
                    <a:lstStyle/>
                    <a:p>
                      <a:r>
                        <a:rPr lang="en-US" sz="1200"/>
                        <a:t>4,501</a:t>
                      </a:r>
                    </a:p>
                  </a:txBody>
                  <a:tcPr>
                    <a:lnR w="12700" cap="flat" cmpd="sng" algn="ctr">
                      <a:solidFill>
                        <a:schemeClr val="tx1"/>
                      </a:solidFill>
                      <a:prstDash val="solid"/>
                      <a:round/>
                      <a:headEnd type="none" w="med" len="med"/>
                      <a:tailEnd type="none" w="med" len="med"/>
                    </a:lnR>
                    <a:solidFill>
                      <a:srgbClr val="038686"/>
                    </a:solidFill>
                  </a:tcPr>
                </a:tc>
                <a:tc>
                  <a:txBody>
                    <a:bodyPr/>
                    <a:lstStyle/>
                    <a:p>
                      <a:r>
                        <a:rPr lang="en-US" sz="120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38686"/>
                    </a:solidFill>
                  </a:tcPr>
                </a:tc>
                <a:tc>
                  <a:txBody>
                    <a:bodyPr/>
                    <a:lstStyle/>
                    <a:p>
                      <a:r>
                        <a:rPr lang="en-US" sz="1200"/>
                        <a:t>W. Newbury</a:t>
                      </a:r>
                    </a:p>
                  </a:txBody>
                  <a:tcPr>
                    <a:lnL w="12700" cap="flat" cmpd="sng" algn="ctr">
                      <a:solidFill>
                        <a:schemeClr val="tx1"/>
                      </a:solidFill>
                      <a:prstDash val="solid"/>
                      <a:round/>
                      <a:headEnd type="none" w="med" len="med"/>
                      <a:tailEnd type="none" w="med" len="med"/>
                    </a:lnL>
                    <a:solidFill>
                      <a:srgbClr val="FAFAB5"/>
                    </a:solidFill>
                  </a:tcPr>
                </a:tc>
                <a:tc>
                  <a:txBody>
                    <a:bodyPr/>
                    <a:lstStyle/>
                    <a:p>
                      <a:r>
                        <a:rPr lang="en-US" sz="1200"/>
                        <a:t>AST</a:t>
                      </a:r>
                    </a:p>
                  </a:txBody>
                  <a:tcPr>
                    <a:solidFill>
                      <a:srgbClr val="FAFAB5"/>
                    </a:solidFill>
                  </a:tcPr>
                </a:tc>
                <a:tc>
                  <a:txBody>
                    <a:bodyPr/>
                    <a:lstStyle/>
                    <a:p>
                      <a:r>
                        <a:rPr lang="en-US" sz="1200"/>
                        <a:t>1,740</a:t>
                      </a:r>
                    </a:p>
                  </a:txBody>
                  <a:tcPr>
                    <a:solidFill>
                      <a:srgbClr val="FAFAB5"/>
                    </a:solidFill>
                  </a:tcPr>
                </a:tc>
                <a:tc>
                  <a:txBody>
                    <a:bodyPr/>
                    <a:lstStyle/>
                    <a:p>
                      <a:r>
                        <a:rPr lang="en-US" sz="1200"/>
                        <a:t>87</a:t>
                      </a:r>
                    </a:p>
                  </a:txBody>
                  <a:tcPr>
                    <a:solidFill>
                      <a:srgbClr val="FAFAB5"/>
                    </a:solidFill>
                  </a:tcPr>
                </a:tc>
                <a:tc>
                  <a:txBody>
                    <a:bodyPr/>
                    <a:lstStyle/>
                    <a:p>
                      <a:r>
                        <a:rPr lang="en-US" sz="1200" dirty="0"/>
                        <a:t>0%</a:t>
                      </a:r>
                    </a:p>
                  </a:txBody>
                  <a:tcPr>
                    <a:solidFill>
                      <a:srgbClr val="FAFAB5"/>
                    </a:solidFill>
                  </a:tcPr>
                </a:tc>
                <a:extLst>
                  <a:ext uri="{0D108BD9-81ED-4DB2-BD59-A6C34878D82A}">
                    <a16:rowId xmlns:a16="http://schemas.microsoft.com/office/drawing/2014/main" val="4160110768"/>
                  </a:ext>
                </a:extLst>
              </a:tr>
              <a:tr h="350266">
                <a:tc>
                  <a:txBody>
                    <a:bodyPr/>
                    <a:lstStyle/>
                    <a:p>
                      <a:r>
                        <a:rPr lang="en-US" sz="1200"/>
                        <a:t>Methuen</a:t>
                      </a:r>
                    </a:p>
                  </a:txBody>
                  <a:tcPr>
                    <a:solidFill>
                      <a:srgbClr val="DAE07C"/>
                    </a:solidFill>
                  </a:tcPr>
                </a:tc>
                <a:tc>
                  <a:txBody>
                    <a:bodyPr/>
                    <a:lstStyle/>
                    <a:p>
                      <a:r>
                        <a:rPr lang="en-US" sz="1200"/>
                        <a:t>AC</a:t>
                      </a:r>
                    </a:p>
                  </a:txBody>
                  <a:tcPr>
                    <a:solidFill>
                      <a:srgbClr val="DAE07C"/>
                    </a:solidFill>
                  </a:tcPr>
                </a:tc>
                <a:tc>
                  <a:txBody>
                    <a:bodyPr/>
                    <a:lstStyle/>
                    <a:p>
                      <a:r>
                        <a:rPr lang="en-US" sz="1200"/>
                        <a:t>20,194</a:t>
                      </a:r>
                    </a:p>
                  </a:txBody>
                  <a:tcPr>
                    <a:solidFill>
                      <a:srgbClr val="DAE07C"/>
                    </a:solidFill>
                  </a:tcPr>
                </a:tc>
                <a:tc>
                  <a:txBody>
                    <a:bodyPr/>
                    <a:lstStyle/>
                    <a:p>
                      <a:r>
                        <a:rPr lang="en-US" sz="1200" dirty="0"/>
                        <a:t>2,019</a:t>
                      </a:r>
                    </a:p>
                  </a:txBody>
                  <a:tcPr>
                    <a:lnR w="12700" cap="flat" cmpd="sng" algn="ctr">
                      <a:solidFill>
                        <a:schemeClr val="tx1"/>
                      </a:solidFill>
                      <a:prstDash val="solid"/>
                      <a:round/>
                      <a:headEnd type="none" w="med" len="med"/>
                      <a:tailEnd type="none" w="med" len="med"/>
                    </a:lnR>
                    <a:solidFill>
                      <a:srgbClr val="DAE07C"/>
                    </a:solidFill>
                  </a:tcPr>
                </a:tc>
                <a:tc>
                  <a:txBody>
                    <a:bodyPr/>
                    <a:lstStyle/>
                    <a:p>
                      <a:r>
                        <a:rPr lang="en-US" sz="120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DAE07C"/>
                    </a:solidFill>
                  </a:tcPr>
                </a:tc>
                <a:tc>
                  <a:txBody>
                    <a:bodyPr/>
                    <a:lstStyle/>
                    <a:p>
                      <a:r>
                        <a:rPr lang="en-US" sz="1200"/>
                        <a:t>TOTAL</a:t>
                      </a:r>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sz="1200"/>
                        <a:t>-</a:t>
                      </a:r>
                    </a:p>
                  </a:txBody>
                  <a:tcPr>
                    <a:solidFill>
                      <a:schemeClr val="bg1"/>
                    </a:solidFill>
                  </a:tcPr>
                </a:tc>
                <a:tc>
                  <a:txBody>
                    <a:bodyPr/>
                    <a:lstStyle/>
                    <a:p>
                      <a:r>
                        <a:rPr lang="en-US" sz="1200" dirty="0"/>
                        <a:t>143,494</a:t>
                      </a:r>
                    </a:p>
                  </a:txBody>
                  <a:tcPr>
                    <a:solidFill>
                      <a:schemeClr val="bg1"/>
                    </a:solidFill>
                  </a:tcPr>
                </a:tc>
                <a:tc>
                  <a:txBody>
                    <a:bodyPr/>
                    <a:lstStyle/>
                    <a:p>
                      <a:r>
                        <a:rPr lang="en-US" sz="1200" dirty="0"/>
                        <a:t>18,763</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781028327"/>
                  </a:ext>
                </a:extLst>
              </a:tr>
            </a:tbl>
          </a:graphicData>
        </a:graphic>
      </p:graphicFrame>
      <p:sp>
        <p:nvSpPr>
          <p:cNvPr id="4" name="Frame 3">
            <a:extLst>
              <a:ext uri="{FF2B5EF4-FFF2-40B4-BE49-F238E27FC236}">
                <a16:creationId xmlns:a16="http://schemas.microsoft.com/office/drawing/2014/main" id="{43DC2E83-4B9B-CDE7-4374-63FD5E40523B}"/>
              </a:ext>
            </a:extLst>
          </p:cNvPr>
          <p:cNvSpPr/>
          <p:nvPr/>
        </p:nvSpPr>
        <p:spPr>
          <a:xfrm>
            <a:off x="4507434" y="4081908"/>
            <a:ext cx="4341619" cy="346841"/>
          </a:xfrm>
          <a:prstGeom prst="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3388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EA314-BFF6-E74E-B405-7C78B4EFFCF4}"/>
              </a:ext>
            </a:extLst>
          </p:cNvPr>
          <p:cNvSpPr>
            <a:spLocks noGrp="1"/>
          </p:cNvSpPr>
          <p:nvPr>
            <p:ph type="title"/>
          </p:nvPr>
        </p:nvSpPr>
        <p:spPr/>
        <p:txBody>
          <a:bodyPr/>
          <a:lstStyle/>
          <a:p>
            <a:r>
              <a:rPr lang="en-US"/>
              <a:t>Timeline for Implementation</a:t>
            </a:r>
          </a:p>
        </p:txBody>
      </p:sp>
      <p:pic>
        <p:nvPicPr>
          <p:cNvPr id="5" name="Content Placeholder 4" descr="Graphical user interface, text, application&#10;&#10;Description automatically generated">
            <a:extLst>
              <a:ext uri="{FF2B5EF4-FFF2-40B4-BE49-F238E27FC236}">
                <a16:creationId xmlns:a16="http://schemas.microsoft.com/office/drawing/2014/main" id="{457BD899-5E9E-7D44-BF37-DB5610051CC8}"/>
              </a:ext>
            </a:extLst>
          </p:cNvPr>
          <p:cNvPicPr>
            <a:picLocks noGrp="1" noChangeAspect="1"/>
          </p:cNvPicPr>
          <p:nvPr>
            <p:ph idx="1"/>
          </p:nvPr>
        </p:nvPicPr>
        <p:blipFill>
          <a:blip r:embed="rId3"/>
          <a:stretch>
            <a:fillRect/>
          </a:stretch>
        </p:blipFill>
        <p:spPr>
          <a:xfrm>
            <a:off x="256630" y="2258139"/>
            <a:ext cx="8584406" cy="2144441"/>
          </a:xfrm>
        </p:spPr>
      </p:pic>
      <p:pic>
        <p:nvPicPr>
          <p:cNvPr id="7" name="Graphic 6" descr="Checkbox Checked with solid fill">
            <a:extLst>
              <a:ext uri="{FF2B5EF4-FFF2-40B4-BE49-F238E27FC236}">
                <a16:creationId xmlns:a16="http://schemas.microsoft.com/office/drawing/2014/main" id="{00C4CEBF-57FE-0A19-A1C0-409A4341ED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2967" y="2381767"/>
            <a:ext cx="1124241" cy="1124241"/>
          </a:xfrm>
          <a:prstGeom prst="rect">
            <a:avLst/>
          </a:prstGeom>
        </p:spPr>
      </p:pic>
      <p:pic>
        <p:nvPicPr>
          <p:cNvPr id="8" name="Graphic 7" descr="Checkbox Checked with solid fill">
            <a:extLst>
              <a:ext uri="{FF2B5EF4-FFF2-40B4-BE49-F238E27FC236}">
                <a16:creationId xmlns:a16="http://schemas.microsoft.com/office/drawing/2014/main" id="{CB75F455-8CA5-145C-C496-E9AC09B35F3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77598" y="2381767"/>
            <a:ext cx="1124241" cy="1124241"/>
          </a:xfrm>
          <a:prstGeom prst="rect">
            <a:avLst/>
          </a:prstGeom>
        </p:spPr>
      </p:pic>
      <p:pic>
        <p:nvPicPr>
          <p:cNvPr id="9" name="Graphic 8" descr="Checkbox Checked with solid fill">
            <a:extLst>
              <a:ext uri="{FF2B5EF4-FFF2-40B4-BE49-F238E27FC236}">
                <a16:creationId xmlns:a16="http://schemas.microsoft.com/office/drawing/2014/main" id="{562FA10D-DF5F-1ADD-2137-AED94CAE3D9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71081" y="3429002"/>
            <a:ext cx="1124241" cy="1124241"/>
          </a:xfrm>
          <a:prstGeom prst="rect">
            <a:avLst/>
          </a:prstGeom>
        </p:spPr>
      </p:pic>
      <p:sp>
        <p:nvSpPr>
          <p:cNvPr id="3" name="Rectangle 2">
            <a:extLst>
              <a:ext uri="{FF2B5EF4-FFF2-40B4-BE49-F238E27FC236}">
                <a16:creationId xmlns:a16="http://schemas.microsoft.com/office/drawing/2014/main" id="{157F684F-AAD1-5F0F-44B5-13EDCDEDB6D4}"/>
              </a:ext>
            </a:extLst>
          </p:cNvPr>
          <p:cNvSpPr/>
          <p:nvPr/>
        </p:nvSpPr>
        <p:spPr>
          <a:xfrm>
            <a:off x="5643951" y="3813606"/>
            <a:ext cx="1004733" cy="579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a:extLst>
              <a:ext uri="{FF2B5EF4-FFF2-40B4-BE49-F238E27FC236}">
                <a16:creationId xmlns:a16="http://schemas.microsoft.com/office/drawing/2014/main" id="{A11ECDD5-F590-9618-5D2A-80A52D657B77}"/>
              </a:ext>
            </a:extLst>
          </p:cNvPr>
          <p:cNvSpPr txBox="1"/>
          <p:nvPr/>
        </p:nvSpPr>
        <p:spPr>
          <a:xfrm>
            <a:off x="5584197" y="3770065"/>
            <a:ext cx="1124241" cy="646331"/>
          </a:xfrm>
          <a:prstGeom prst="rect">
            <a:avLst/>
          </a:prstGeom>
          <a:noFill/>
        </p:spPr>
        <p:txBody>
          <a:bodyPr wrap="square" rtlCol="0">
            <a:spAutoFit/>
          </a:bodyPr>
          <a:lstStyle/>
          <a:p>
            <a:pPr algn="ctr"/>
            <a:r>
              <a:rPr lang="en-US" sz="900" dirty="0"/>
              <a:t>Rapid transit communities must adopt zoning amendment</a:t>
            </a:r>
          </a:p>
        </p:txBody>
      </p:sp>
      <p:pic>
        <p:nvPicPr>
          <p:cNvPr id="10" name="Content Placeholder 4" descr="Graphical user interface, text, application&#10;&#10;Description automatically generated">
            <a:extLst>
              <a:ext uri="{FF2B5EF4-FFF2-40B4-BE49-F238E27FC236}">
                <a16:creationId xmlns:a16="http://schemas.microsoft.com/office/drawing/2014/main" id="{C464EAF8-6985-5B4E-0EF5-1C01F0BB85FB}"/>
              </a:ext>
            </a:extLst>
          </p:cNvPr>
          <p:cNvPicPr>
            <a:picLocks noChangeAspect="1"/>
          </p:cNvPicPr>
          <p:nvPr/>
        </p:nvPicPr>
        <p:blipFill rotWithShape="1">
          <a:blip r:embed="rId3"/>
          <a:srcRect l="74684" t="50100" r="14274" b="37305"/>
          <a:stretch/>
        </p:blipFill>
        <p:spPr>
          <a:xfrm>
            <a:off x="7596540" y="3343159"/>
            <a:ext cx="947860" cy="270093"/>
          </a:xfrm>
          <a:prstGeom prst="rect">
            <a:avLst/>
          </a:prstGeom>
        </p:spPr>
      </p:pic>
      <p:sp>
        <p:nvSpPr>
          <p:cNvPr id="12" name="TextBox 11">
            <a:extLst>
              <a:ext uri="{FF2B5EF4-FFF2-40B4-BE49-F238E27FC236}">
                <a16:creationId xmlns:a16="http://schemas.microsoft.com/office/drawing/2014/main" id="{C6000085-7784-0686-26B7-924F86C1136B}"/>
              </a:ext>
            </a:extLst>
          </p:cNvPr>
          <p:cNvSpPr txBox="1"/>
          <p:nvPr/>
        </p:nvSpPr>
        <p:spPr>
          <a:xfrm>
            <a:off x="7596543" y="3705930"/>
            <a:ext cx="1244495" cy="646331"/>
          </a:xfrm>
          <a:prstGeom prst="rect">
            <a:avLst/>
          </a:prstGeom>
          <a:noFill/>
        </p:spPr>
        <p:txBody>
          <a:bodyPr wrap="square" rtlCol="0">
            <a:spAutoFit/>
          </a:bodyPr>
          <a:lstStyle/>
          <a:p>
            <a:pPr algn="ctr"/>
            <a:r>
              <a:rPr lang="en-US" sz="900" b="1" dirty="0"/>
              <a:t>December 31, 2025</a:t>
            </a:r>
          </a:p>
          <a:p>
            <a:pPr algn="ctr"/>
            <a:r>
              <a:rPr lang="en-US" sz="900" dirty="0"/>
              <a:t>Adjacent Small Towns must adopt zoning amendment</a:t>
            </a:r>
          </a:p>
        </p:txBody>
      </p:sp>
      <p:sp>
        <p:nvSpPr>
          <p:cNvPr id="13" name="Rectangle 12">
            <a:extLst>
              <a:ext uri="{FF2B5EF4-FFF2-40B4-BE49-F238E27FC236}">
                <a16:creationId xmlns:a16="http://schemas.microsoft.com/office/drawing/2014/main" id="{9AF57332-1AEF-51FE-C150-6095391F175D}"/>
              </a:ext>
            </a:extLst>
          </p:cNvPr>
          <p:cNvSpPr/>
          <p:nvPr/>
        </p:nvSpPr>
        <p:spPr>
          <a:xfrm>
            <a:off x="5623280" y="3613250"/>
            <a:ext cx="1046075" cy="841832"/>
          </a:xfrm>
          <a:prstGeom prst="rect">
            <a:avLst/>
          </a:prstGeom>
          <a:solidFill>
            <a:srgbClr val="D9D9D9">
              <a:alpha val="6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AAE6E2D1-23E8-196C-8714-117CA5FD865F}"/>
              </a:ext>
            </a:extLst>
          </p:cNvPr>
          <p:cNvSpPr txBox="1"/>
          <p:nvPr/>
        </p:nvSpPr>
        <p:spPr>
          <a:xfrm>
            <a:off x="3216166" y="3571416"/>
            <a:ext cx="1282262" cy="215444"/>
          </a:xfrm>
          <a:prstGeom prst="rect">
            <a:avLst/>
          </a:prstGeom>
          <a:solidFill>
            <a:schemeClr val="bg1"/>
          </a:solidFill>
          <a:ln w="3175">
            <a:noFill/>
          </a:ln>
        </p:spPr>
        <p:txBody>
          <a:bodyPr wrap="square" rtlCol="0">
            <a:spAutoFit/>
          </a:bodyPr>
          <a:lstStyle/>
          <a:p>
            <a:pPr algn="ctr"/>
            <a:r>
              <a:rPr lang="en-US" sz="800" b="1" dirty="0">
                <a:latin typeface="Calibri" panose="020F0502020204030204" pitchFamily="34" charset="0"/>
                <a:cs typeface="Calibri" panose="020F0502020204030204" pitchFamily="34" charset="0"/>
              </a:rPr>
              <a:t>January 31, 2023</a:t>
            </a:r>
          </a:p>
        </p:txBody>
      </p:sp>
      <p:sp>
        <p:nvSpPr>
          <p:cNvPr id="14" name="Frame 13">
            <a:extLst>
              <a:ext uri="{FF2B5EF4-FFF2-40B4-BE49-F238E27FC236}">
                <a16:creationId xmlns:a16="http://schemas.microsoft.com/office/drawing/2014/main" id="{B217687A-98D1-2114-670F-5C5D74E062A0}"/>
              </a:ext>
            </a:extLst>
          </p:cNvPr>
          <p:cNvSpPr/>
          <p:nvPr/>
        </p:nvSpPr>
        <p:spPr>
          <a:xfrm>
            <a:off x="6613914" y="2365364"/>
            <a:ext cx="1456556" cy="1047234"/>
          </a:xfrm>
          <a:prstGeom prst="frame">
            <a:avLst/>
          </a:prstGeom>
          <a:solidFill>
            <a:srgbClr val="FF0000">
              <a:alpha val="72157"/>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F1031A1A-76EA-C432-9B40-6F061895ACAF}"/>
              </a:ext>
            </a:extLst>
          </p:cNvPr>
          <p:cNvSpPr/>
          <p:nvPr/>
        </p:nvSpPr>
        <p:spPr>
          <a:xfrm>
            <a:off x="7596542" y="3618992"/>
            <a:ext cx="1203191" cy="841832"/>
          </a:xfrm>
          <a:prstGeom prst="rect">
            <a:avLst/>
          </a:prstGeom>
          <a:solidFill>
            <a:srgbClr val="D9D9D9">
              <a:alpha val="6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6" name="Graphic 15" descr="Checkbox Checked with solid fill">
            <a:extLst>
              <a:ext uri="{FF2B5EF4-FFF2-40B4-BE49-F238E27FC236}">
                <a16:creationId xmlns:a16="http://schemas.microsoft.com/office/drawing/2014/main" id="{6B9B06C5-277C-453C-998C-0A4AD1CE531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05722" y="3466974"/>
            <a:ext cx="1124241" cy="1124241"/>
          </a:xfrm>
          <a:prstGeom prst="rect">
            <a:avLst/>
          </a:prstGeom>
        </p:spPr>
      </p:pic>
      <p:pic>
        <p:nvPicPr>
          <p:cNvPr id="17" name="Graphic 16" descr="Checkbox Checked with solid fill">
            <a:extLst>
              <a:ext uri="{FF2B5EF4-FFF2-40B4-BE49-F238E27FC236}">
                <a16:creationId xmlns:a16="http://schemas.microsoft.com/office/drawing/2014/main" id="{ED7D8738-AC9B-AB75-7C23-DA36E084154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97670" y="2342733"/>
            <a:ext cx="1124241" cy="1124241"/>
          </a:xfrm>
          <a:prstGeom prst="rect">
            <a:avLst/>
          </a:prstGeom>
        </p:spPr>
      </p:pic>
    </p:spTree>
    <p:extLst>
      <p:ext uri="{BB962C8B-B14F-4D97-AF65-F5344CB8AC3E}">
        <p14:creationId xmlns:p14="http://schemas.microsoft.com/office/powerpoint/2010/main" val="408012726"/>
      </p:ext>
    </p:extLst>
  </p:cSld>
  <p:clrMapOvr>
    <a:masterClrMapping/>
  </p:clrMapOvr>
</p:sld>
</file>

<file path=ppt/theme/theme1.xml><?xml version="1.0" encoding="utf-8"?>
<a:theme xmlns:a="http://schemas.openxmlformats.org/drawingml/2006/main" name="Office Theme">
  <a:themeElements>
    <a:clrScheme name="MVPC">
      <a:dk1>
        <a:srgbClr val="000000"/>
      </a:dk1>
      <a:lt1>
        <a:srgbClr val="FFFFFF"/>
      </a:lt1>
      <a:dk2>
        <a:srgbClr val="44546A"/>
      </a:dk2>
      <a:lt2>
        <a:srgbClr val="E7E6E6"/>
      </a:lt2>
      <a:accent1>
        <a:srgbClr val="1B75BC"/>
      </a:accent1>
      <a:accent2>
        <a:srgbClr val="0E6C55"/>
      </a:accent2>
      <a:accent3>
        <a:srgbClr val="608054"/>
      </a:accent3>
      <a:accent4>
        <a:srgbClr val="6D9633"/>
      </a:accent4>
      <a:accent5>
        <a:srgbClr val="92A776"/>
      </a:accent5>
      <a:accent6>
        <a:srgbClr val="0B68A5"/>
      </a:accent6>
      <a:hlink>
        <a:srgbClr val="0563C1"/>
      </a:hlink>
      <a:folHlink>
        <a:srgbClr val="00A3DA"/>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9F9B1156AA1E4CAD9D26DB8797CD02" ma:contentTypeVersion="14" ma:contentTypeDescription="Create a new document." ma:contentTypeScope="" ma:versionID="c5668715be9b882169eb35873b37b914">
  <xsd:schema xmlns:xsd="http://www.w3.org/2001/XMLSchema" xmlns:xs="http://www.w3.org/2001/XMLSchema" xmlns:p="http://schemas.microsoft.com/office/2006/metadata/properties" xmlns:ns2="0555cbe2-90f4-42f7-8e5f-2fe46d26f459" xmlns:ns3="8dbcb0a6-e62a-4c5d-80b1-6649c2027dd7" targetNamespace="http://schemas.microsoft.com/office/2006/metadata/properties" ma:root="true" ma:fieldsID="a2fb22592052ff9e8147897ccbbed9d5" ns2:_="" ns3:_="">
    <xsd:import namespace="0555cbe2-90f4-42f7-8e5f-2fe46d26f459"/>
    <xsd:import namespace="8dbcb0a6-e62a-4c5d-80b1-6649c2027d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5cbe2-90f4-42f7-8e5f-2fe46d26f4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dc2c1f4-5114-4078-ba0c-2183fc9591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bcb0a6-e62a-4c5d-80b1-6649c2027dd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b2ef816-1dda-4079-aad1-c60246490ebe}" ma:internalName="TaxCatchAll" ma:showField="CatchAllData" ma:web="8dbcb0a6-e62a-4c5d-80b1-6649c2027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555cbe2-90f4-42f7-8e5f-2fe46d26f459">
      <Terms xmlns="http://schemas.microsoft.com/office/infopath/2007/PartnerControls"/>
    </lcf76f155ced4ddcb4097134ff3c332f>
    <TaxCatchAll xmlns="8dbcb0a6-e62a-4c5d-80b1-6649c2027dd7" xsi:nil="true"/>
  </documentManagement>
</p:properties>
</file>

<file path=customXml/itemProps1.xml><?xml version="1.0" encoding="utf-8"?>
<ds:datastoreItem xmlns:ds="http://schemas.openxmlformats.org/officeDocument/2006/customXml" ds:itemID="{01C9484C-BD30-4302-8F3D-69C395EC45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5cbe2-90f4-42f7-8e5f-2fe46d26f459"/>
    <ds:schemaRef ds:uri="8dbcb0a6-e62a-4c5d-80b1-6649c2027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B7916E-2A50-47AD-8667-33CAC75CAC0E}">
  <ds:schemaRefs>
    <ds:schemaRef ds:uri="http://schemas.microsoft.com/sharepoint/v3/contenttype/forms"/>
  </ds:schemaRefs>
</ds:datastoreItem>
</file>

<file path=customXml/itemProps3.xml><?xml version="1.0" encoding="utf-8"?>
<ds:datastoreItem xmlns:ds="http://schemas.openxmlformats.org/officeDocument/2006/customXml" ds:itemID="{3FFEAF84-FA24-44CF-8BD7-BFDFBF6327EE}">
  <ds:schemaRefs>
    <ds:schemaRef ds:uri="http://purl.org/dc/terms/"/>
    <ds:schemaRef ds:uri="http://schemas.microsoft.com/office/infopath/2007/PartnerControls"/>
    <ds:schemaRef ds:uri="http://purl.org/dc/dcmitype/"/>
    <ds:schemaRef ds:uri="http://schemas.microsoft.com/office/2006/metadata/properties"/>
    <ds:schemaRef ds:uri="0555cbe2-90f4-42f7-8e5f-2fe46d26f459"/>
    <ds:schemaRef ds:uri="http://purl.org/dc/elements/1.1/"/>
    <ds:schemaRef ds:uri="http://schemas.microsoft.com/office/2006/documentManagement/types"/>
    <ds:schemaRef ds:uri="8dbcb0a6-e62a-4c5d-80b1-6649c2027dd7"/>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2053</TotalTime>
  <Words>1038</Words>
  <Application>Microsoft Office PowerPoint</Application>
  <PresentationFormat>On-screen Show (4:3)</PresentationFormat>
  <Paragraphs>165</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vt:lpstr>
      <vt:lpstr>Avenir Next Medium</vt:lpstr>
      <vt:lpstr>Calibri</vt:lpstr>
      <vt:lpstr>Office Theme</vt:lpstr>
      <vt:lpstr>MBTA Communities in Salisbury </vt:lpstr>
      <vt:lpstr>Why are the new regulations necessary?</vt:lpstr>
      <vt:lpstr>The Housing Crisis</vt:lpstr>
      <vt:lpstr>Missing Middle Housing</vt:lpstr>
      <vt:lpstr>The Legislation</vt:lpstr>
      <vt:lpstr>Merrimack Valley Region</vt:lpstr>
      <vt:lpstr>Merrimack Valley MBTA Communities</vt:lpstr>
      <vt:lpstr>What does this look like in each Merrimack Valley community?</vt:lpstr>
      <vt:lpstr>Timeline for Implementation</vt:lpstr>
      <vt:lpstr>Why Do We Need to Comply?</vt:lpstr>
      <vt:lpstr>Next Steps</vt:lpstr>
      <vt:lpstr>Housing Toolkit: FAQs on New Development</vt:lpstr>
      <vt:lpstr>Questions &amp;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F G</dc:creator>
  <cp:lastModifiedBy>Asst Planner</cp:lastModifiedBy>
  <cp:revision>9</cp:revision>
  <dcterms:created xsi:type="dcterms:W3CDTF">2019-09-06T20:35:13Z</dcterms:created>
  <dcterms:modified xsi:type="dcterms:W3CDTF">2023-04-03T18:37:03Z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0x0101008F9F9B1156AA1E4CAD9D26DB8797CD02</vt:lpwstr>
  </property>
  <property fmtid="{D5CDD505-2E9C-101B-9397-08002B2CF9AE}" pid="3" name="MediaServiceImageTags">
    <vt:lpwstr/>
  </property>
</Properties>
</file>