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9"/>
  </p:notesMasterIdLst>
  <p:sldIdLst>
    <p:sldId id="256" r:id="rId6"/>
    <p:sldId id="320" r:id="rId7"/>
    <p:sldId id="338" r:id="rId8"/>
    <p:sldId id="342" r:id="rId9"/>
    <p:sldId id="319" r:id="rId10"/>
    <p:sldId id="323" r:id="rId11"/>
    <p:sldId id="278" r:id="rId12"/>
    <p:sldId id="316" r:id="rId13"/>
    <p:sldId id="261" r:id="rId14"/>
    <p:sldId id="262" r:id="rId15"/>
    <p:sldId id="265" r:id="rId16"/>
    <p:sldId id="345" r:id="rId17"/>
    <p:sldId id="321" r:id="rId18"/>
    <p:sldId id="324" r:id="rId19"/>
    <p:sldId id="280" r:id="rId20"/>
    <p:sldId id="325" r:id="rId21"/>
    <p:sldId id="346" r:id="rId22"/>
    <p:sldId id="317" r:id="rId23"/>
    <p:sldId id="347" r:id="rId24"/>
    <p:sldId id="344" r:id="rId25"/>
    <p:sldId id="343" r:id="rId26"/>
    <p:sldId id="335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86C43-3CD2-FFA6-5E82-7907286B4C36}" name="Kayla Rennie" initials="KR" userId="S::krennie@mvpc.org::f10f8fcd-67f7-446b-a2b3-6a5f4d43fe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ED7D31"/>
    <a:srgbClr val="75B04E"/>
    <a:srgbClr val="FFC000"/>
    <a:srgbClr val="5B9BD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F4D4C3-6E70-4F66-9E59-647D7FC0E86F}" v="1" dt="2024-03-11T17:00:33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Rennie" userId="f10f8fcd-67f7-446b-a2b3-6a5f4d43fe81" providerId="ADAL" clId="{EBF4D4C3-6E70-4F66-9E59-647D7FC0E86F}"/>
    <pc:docChg chg="custSel addSld delSld modSld">
      <pc:chgData name="Kayla Rennie" userId="f10f8fcd-67f7-446b-a2b3-6a5f4d43fe81" providerId="ADAL" clId="{EBF4D4C3-6E70-4F66-9E59-647D7FC0E86F}" dt="2024-03-11T17:17:07.657" v="375" actId="47"/>
      <pc:docMkLst>
        <pc:docMk/>
      </pc:docMkLst>
      <pc:sldChg chg="modSp mod">
        <pc:chgData name="Kayla Rennie" userId="f10f8fcd-67f7-446b-a2b3-6a5f4d43fe81" providerId="ADAL" clId="{EBF4D4C3-6E70-4F66-9E59-647D7FC0E86F}" dt="2024-03-11T16:56:10.812" v="27" actId="20577"/>
        <pc:sldMkLst>
          <pc:docMk/>
          <pc:sldMk cId="706470662" sldId="256"/>
        </pc:sldMkLst>
        <pc:spChg chg="mod">
          <ac:chgData name="Kayla Rennie" userId="f10f8fcd-67f7-446b-a2b3-6a5f4d43fe81" providerId="ADAL" clId="{EBF4D4C3-6E70-4F66-9E59-647D7FC0E86F}" dt="2024-03-11T16:56:10.812" v="27" actId="20577"/>
          <ac:spMkLst>
            <pc:docMk/>
            <pc:sldMk cId="706470662" sldId="256"/>
            <ac:spMk id="3" creationId="{0549DD07-CD70-2B08-96FE-553C5B12FDBC}"/>
          </ac:spMkLst>
        </pc:spChg>
      </pc:sldChg>
      <pc:sldChg chg="modSp mod">
        <pc:chgData name="Kayla Rennie" userId="f10f8fcd-67f7-446b-a2b3-6a5f4d43fe81" providerId="ADAL" clId="{EBF4D4C3-6E70-4F66-9E59-647D7FC0E86F}" dt="2024-03-11T17:16:42.430" v="371" actId="20577"/>
        <pc:sldMkLst>
          <pc:docMk/>
          <pc:sldMk cId="48219573" sldId="277"/>
        </pc:sldMkLst>
        <pc:spChg chg="mod">
          <ac:chgData name="Kayla Rennie" userId="f10f8fcd-67f7-446b-a2b3-6a5f4d43fe81" providerId="ADAL" clId="{EBF4D4C3-6E70-4F66-9E59-647D7FC0E86F}" dt="2024-03-11T17:16:42.430" v="371" actId="20577"/>
          <ac:spMkLst>
            <pc:docMk/>
            <pc:sldMk cId="48219573" sldId="277"/>
            <ac:spMk id="3" creationId="{D52F2A09-ED0E-57D1-CBC0-C35972BDCB02}"/>
          </ac:spMkLst>
        </pc:spChg>
      </pc:sldChg>
      <pc:sldChg chg="del">
        <pc:chgData name="Kayla Rennie" userId="f10f8fcd-67f7-446b-a2b3-6a5f4d43fe81" providerId="ADAL" clId="{EBF4D4C3-6E70-4F66-9E59-647D7FC0E86F}" dt="2024-03-11T17:01:50.488" v="120" actId="47"/>
        <pc:sldMkLst>
          <pc:docMk/>
          <pc:sldMk cId="2270410669" sldId="281"/>
        </pc:sldMkLst>
      </pc:sldChg>
      <pc:sldChg chg="del mod modShow">
        <pc:chgData name="Kayla Rennie" userId="f10f8fcd-67f7-446b-a2b3-6a5f4d43fe81" providerId="ADAL" clId="{EBF4D4C3-6E70-4F66-9E59-647D7FC0E86F}" dt="2024-03-11T17:17:07.657" v="375" actId="47"/>
        <pc:sldMkLst>
          <pc:docMk/>
          <pc:sldMk cId="3205188480" sldId="311"/>
        </pc:sldMkLst>
      </pc:sldChg>
      <pc:sldChg chg="del mod modShow">
        <pc:chgData name="Kayla Rennie" userId="f10f8fcd-67f7-446b-a2b3-6a5f4d43fe81" providerId="ADAL" clId="{EBF4D4C3-6E70-4F66-9E59-647D7FC0E86F}" dt="2024-03-11T17:17:07.133" v="374" actId="47"/>
        <pc:sldMkLst>
          <pc:docMk/>
          <pc:sldMk cId="3465201318" sldId="312"/>
        </pc:sldMkLst>
      </pc:sldChg>
      <pc:sldChg chg="modSp mod">
        <pc:chgData name="Kayla Rennie" userId="f10f8fcd-67f7-446b-a2b3-6a5f4d43fe81" providerId="ADAL" clId="{EBF4D4C3-6E70-4F66-9E59-647D7FC0E86F}" dt="2024-03-11T16:57:48.230" v="60" actId="20577"/>
        <pc:sldMkLst>
          <pc:docMk/>
          <pc:sldMk cId="2108019241" sldId="317"/>
        </pc:sldMkLst>
        <pc:spChg chg="mod">
          <ac:chgData name="Kayla Rennie" userId="f10f8fcd-67f7-446b-a2b3-6a5f4d43fe81" providerId="ADAL" clId="{EBF4D4C3-6E70-4F66-9E59-647D7FC0E86F}" dt="2024-03-11T16:57:48.230" v="60" actId="20577"/>
          <ac:spMkLst>
            <pc:docMk/>
            <pc:sldMk cId="2108019241" sldId="317"/>
            <ac:spMk id="2" creationId="{B55D575D-EE51-368D-29DC-B44DAB1249E6}"/>
          </ac:spMkLst>
        </pc:spChg>
      </pc:sldChg>
      <pc:sldChg chg="modSp mod">
        <pc:chgData name="Kayla Rennie" userId="f10f8fcd-67f7-446b-a2b3-6a5f4d43fe81" providerId="ADAL" clId="{EBF4D4C3-6E70-4F66-9E59-647D7FC0E86F}" dt="2024-03-11T16:56:40.032" v="34" actId="20577"/>
        <pc:sldMkLst>
          <pc:docMk/>
          <pc:sldMk cId="3248551543" sldId="320"/>
        </pc:sldMkLst>
        <pc:spChg chg="mod">
          <ac:chgData name="Kayla Rennie" userId="f10f8fcd-67f7-446b-a2b3-6a5f4d43fe81" providerId="ADAL" clId="{EBF4D4C3-6E70-4F66-9E59-647D7FC0E86F}" dt="2024-03-11T16:56:40.032" v="34" actId="20577"/>
          <ac:spMkLst>
            <pc:docMk/>
            <pc:sldMk cId="3248551543" sldId="320"/>
            <ac:spMk id="3" creationId="{7D9684D1-7E76-1C27-2536-42E7FBDB0BDD}"/>
          </ac:spMkLst>
        </pc:spChg>
      </pc:sldChg>
      <pc:sldChg chg="modSp mod">
        <pc:chgData name="Kayla Rennie" userId="f10f8fcd-67f7-446b-a2b3-6a5f4d43fe81" providerId="ADAL" clId="{EBF4D4C3-6E70-4F66-9E59-647D7FC0E86F}" dt="2024-03-11T16:56:34.962" v="30" actId="20577"/>
        <pc:sldMkLst>
          <pc:docMk/>
          <pc:sldMk cId="549934835" sldId="338"/>
        </pc:sldMkLst>
        <pc:spChg chg="mod">
          <ac:chgData name="Kayla Rennie" userId="f10f8fcd-67f7-446b-a2b3-6a5f4d43fe81" providerId="ADAL" clId="{EBF4D4C3-6E70-4F66-9E59-647D7FC0E86F}" dt="2024-03-11T16:56:34.962" v="30" actId="20577"/>
          <ac:spMkLst>
            <pc:docMk/>
            <pc:sldMk cId="549934835" sldId="338"/>
            <ac:spMk id="3" creationId="{39A7F8B6-63B8-F1C6-0647-CD7CA86AE2F4}"/>
          </ac:spMkLst>
        </pc:spChg>
      </pc:sldChg>
      <pc:sldChg chg="modSp mod">
        <pc:chgData name="Kayla Rennie" userId="f10f8fcd-67f7-446b-a2b3-6a5f4d43fe81" providerId="ADAL" clId="{EBF4D4C3-6E70-4F66-9E59-647D7FC0E86F}" dt="2024-03-11T17:16:55.239" v="373" actId="20577"/>
        <pc:sldMkLst>
          <pc:docMk/>
          <pc:sldMk cId="3283658813" sldId="343"/>
        </pc:sldMkLst>
        <pc:spChg chg="mod">
          <ac:chgData name="Kayla Rennie" userId="f10f8fcd-67f7-446b-a2b3-6a5f4d43fe81" providerId="ADAL" clId="{EBF4D4C3-6E70-4F66-9E59-647D7FC0E86F}" dt="2024-03-11T17:01:58.636" v="124" actId="20577"/>
          <ac:spMkLst>
            <pc:docMk/>
            <pc:sldMk cId="3283658813" sldId="343"/>
            <ac:spMk id="2" creationId="{72A5780F-78BD-BF33-EFED-092730510CDD}"/>
          </ac:spMkLst>
        </pc:spChg>
        <pc:spChg chg="mod">
          <ac:chgData name="Kayla Rennie" userId="f10f8fcd-67f7-446b-a2b3-6a5f4d43fe81" providerId="ADAL" clId="{EBF4D4C3-6E70-4F66-9E59-647D7FC0E86F}" dt="2024-03-11T17:16:55.239" v="373" actId="20577"/>
          <ac:spMkLst>
            <pc:docMk/>
            <pc:sldMk cId="3283658813" sldId="343"/>
            <ac:spMk id="3" creationId="{181CF471-4570-8456-AC0E-7317FA1DA330}"/>
          </ac:spMkLst>
        </pc:spChg>
      </pc:sldChg>
      <pc:sldChg chg="modSp mod">
        <pc:chgData name="Kayla Rennie" userId="f10f8fcd-67f7-446b-a2b3-6a5f4d43fe81" providerId="ADAL" clId="{EBF4D4C3-6E70-4F66-9E59-647D7FC0E86F}" dt="2024-03-11T17:01:54.856" v="122" actId="20577"/>
        <pc:sldMkLst>
          <pc:docMk/>
          <pc:sldMk cId="424236415" sldId="344"/>
        </pc:sldMkLst>
        <pc:spChg chg="mod">
          <ac:chgData name="Kayla Rennie" userId="f10f8fcd-67f7-446b-a2b3-6a5f4d43fe81" providerId="ADAL" clId="{EBF4D4C3-6E70-4F66-9E59-647D7FC0E86F}" dt="2024-03-11T17:01:54.856" v="122" actId="20577"/>
          <ac:spMkLst>
            <pc:docMk/>
            <pc:sldMk cId="424236415" sldId="344"/>
            <ac:spMk id="2" creationId="{72A5780F-78BD-BF33-EFED-092730510CDD}"/>
          </ac:spMkLst>
        </pc:spChg>
      </pc:sldChg>
      <pc:sldChg chg="modSp add del mod">
        <pc:chgData name="Kayla Rennie" userId="f10f8fcd-67f7-446b-a2b3-6a5f4d43fe81" providerId="ADAL" clId="{EBF4D4C3-6E70-4F66-9E59-647D7FC0E86F}" dt="2024-03-11T16:57:52.878" v="61" actId="47"/>
        <pc:sldMkLst>
          <pc:docMk/>
          <pc:sldMk cId="2091433238" sldId="347"/>
        </pc:sldMkLst>
        <pc:spChg chg="mod">
          <ac:chgData name="Kayla Rennie" userId="f10f8fcd-67f7-446b-a2b3-6a5f4d43fe81" providerId="ADAL" clId="{EBF4D4C3-6E70-4F66-9E59-647D7FC0E86F}" dt="2024-03-11T16:57:19.983" v="46" actId="20577"/>
          <ac:spMkLst>
            <pc:docMk/>
            <pc:sldMk cId="2091433238" sldId="347"/>
            <ac:spMk id="2" creationId="{7C8D6A33-B83A-FC9C-6C73-89F92C0FE3CB}"/>
          </ac:spMkLst>
        </pc:spChg>
      </pc:sldChg>
      <pc:sldChg chg="addSp delSp modSp add mod">
        <pc:chgData name="Kayla Rennie" userId="f10f8fcd-67f7-446b-a2b3-6a5f4d43fe81" providerId="ADAL" clId="{EBF4D4C3-6E70-4F66-9E59-647D7FC0E86F}" dt="2024-03-11T17:10:41.982" v="134" actId="20577"/>
        <pc:sldMkLst>
          <pc:docMk/>
          <pc:sldMk cId="2768956968" sldId="347"/>
        </pc:sldMkLst>
        <pc:spChg chg="mod">
          <ac:chgData name="Kayla Rennie" userId="f10f8fcd-67f7-446b-a2b3-6a5f4d43fe81" providerId="ADAL" clId="{EBF4D4C3-6E70-4F66-9E59-647D7FC0E86F}" dt="2024-03-11T17:10:33.748" v="132" actId="20577"/>
          <ac:spMkLst>
            <pc:docMk/>
            <pc:sldMk cId="2768956968" sldId="347"/>
            <ac:spMk id="2" creationId="{B55D575D-EE51-368D-29DC-B44DAB1249E6}"/>
          </ac:spMkLst>
        </pc:spChg>
        <pc:spChg chg="mod">
          <ac:chgData name="Kayla Rennie" userId="f10f8fcd-67f7-446b-a2b3-6a5f4d43fe81" providerId="ADAL" clId="{EBF4D4C3-6E70-4F66-9E59-647D7FC0E86F}" dt="2024-03-11T17:10:41.982" v="134" actId="20577"/>
          <ac:spMkLst>
            <pc:docMk/>
            <pc:sldMk cId="2768956968" sldId="347"/>
            <ac:spMk id="4" creationId="{A8E96C73-31E1-ECE6-9EE5-7B459DE25474}"/>
          </ac:spMkLst>
        </pc:spChg>
        <pc:spChg chg="mod">
          <ac:chgData name="Kayla Rennie" userId="f10f8fcd-67f7-446b-a2b3-6a5f4d43fe81" providerId="ADAL" clId="{EBF4D4C3-6E70-4F66-9E59-647D7FC0E86F}" dt="2024-03-11T17:00:52.247" v="85" actId="1076"/>
          <ac:spMkLst>
            <pc:docMk/>
            <pc:sldMk cId="2768956968" sldId="347"/>
            <ac:spMk id="10" creationId="{548872DF-7A80-D16B-D367-CC4AD89D0D81}"/>
          </ac:spMkLst>
        </pc:spChg>
        <pc:spChg chg="del">
          <ac:chgData name="Kayla Rennie" userId="f10f8fcd-67f7-446b-a2b3-6a5f4d43fe81" providerId="ADAL" clId="{EBF4D4C3-6E70-4F66-9E59-647D7FC0E86F}" dt="2024-03-11T17:00:04.212" v="75" actId="478"/>
          <ac:spMkLst>
            <pc:docMk/>
            <pc:sldMk cId="2768956968" sldId="347"/>
            <ac:spMk id="11" creationId="{C203AD52-39F3-C3A7-7AF0-A456EF362FB0}"/>
          </ac:spMkLst>
        </pc:spChg>
        <pc:spChg chg="mod">
          <ac:chgData name="Kayla Rennie" userId="f10f8fcd-67f7-446b-a2b3-6a5f4d43fe81" providerId="ADAL" clId="{EBF4D4C3-6E70-4F66-9E59-647D7FC0E86F}" dt="2024-03-11T17:01:00.214" v="88" actId="1076"/>
          <ac:spMkLst>
            <pc:docMk/>
            <pc:sldMk cId="2768956968" sldId="347"/>
            <ac:spMk id="12" creationId="{A3ED9CE6-811A-EC7C-6C48-F10D804EE60C}"/>
          </ac:spMkLst>
        </pc:spChg>
        <pc:spChg chg="mod">
          <ac:chgData name="Kayla Rennie" userId="f10f8fcd-67f7-446b-a2b3-6a5f4d43fe81" providerId="ADAL" clId="{EBF4D4C3-6E70-4F66-9E59-647D7FC0E86F}" dt="2024-03-11T17:00:57.559" v="87" actId="1076"/>
          <ac:spMkLst>
            <pc:docMk/>
            <pc:sldMk cId="2768956968" sldId="347"/>
            <ac:spMk id="13" creationId="{5A2B75C8-3039-A517-526C-014BADD7FB67}"/>
          </ac:spMkLst>
        </pc:spChg>
        <pc:spChg chg="mod">
          <ac:chgData name="Kayla Rennie" userId="f10f8fcd-67f7-446b-a2b3-6a5f4d43fe81" providerId="ADAL" clId="{EBF4D4C3-6E70-4F66-9E59-647D7FC0E86F}" dt="2024-03-11T17:01:03.647" v="89" actId="1076"/>
          <ac:spMkLst>
            <pc:docMk/>
            <pc:sldMk cId="2768956968" sldId="347"/>
            <ac:spMk id="14" creationId="{943F0CC9-7407-0894-B80B-29BD3E055259}"/>
          </ac:spMkLst>
        </pc:spChg>
        <pc:spChg chg="del">
          <ac:chgData name="Kayla Rennie" userId="f10f8fcd-67f7-446b-a2b3-6a5f4d43fe81" providerId="ADAL" clId="{EBF4D4C3-6E70-4F66-9E59-647D7FC0E86F}" dt="2024-03-11T17:00:54.353" v="86" actId="478"/>
          <ac:spMkLst>
            <pc:docMk/>
            <pc:sldMk cId="2768956968" sldId="347"/>
            <ac:spMk id="15" creationId="{9CD6204D-1BD9-5250-54E9-ECDA346901F1}"/>
          </ac:spMkLst>
        </pc:spChg>
        <pc:picChg chg="add mod ord">
          <ac:chgData name="Kayla Rennie" userId="f10f8fcd-67f7-446b-a2b3-6a5f4d43fe81" providerId="ADAL" clId="{EBF4D4C3-6E70-4F66-9E59-647D7FC0E86F}" dt="2024-03-11T17:00:46.204" v="83" actId="167"/>
          <ac:picMkLst>
            <pc:docMk/>
            <pc:sldMk cId="2768956968" sldId="347"/>
            <ac:picMk id="5" creationId="{21CD0B80-7F9D-DFC8-364F-08CC38090521}"/>
          </ac:picMkLst>
        </pc:picChg>
        <pc:picChg chg="del">
          <ac:chgData name="Kayla Rennie" userId="f10f8fcd-67f7-446b-a2b3-6a5f4d43fe81" providerId="ADAL" clId="{EBF4D4C3-6E70-4F66-9E59-647D7FC0E86F}" dt="2024-03-11T17:00:48.442" v="84" actId="478"/>
          <ac:picMkLst>
            <pc:docMk/>
            <pc:sldMk cId="2768956968" sldId="347"/>
            <ac:picMk id="7" creationId="{0E86F0C7-4298-671E-215B-4BC128272B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D8F17-FD70-4135-9A42-104972B6E41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10273-E85C-4936-A814-E57C56AB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6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0273-E85C-4936-A814-E57C56AB4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3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concept of gentle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0273-E85C-4936-A814-E57C56AB4E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3A legislation in simple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9A2F2-E97E-4678-AB41-567007DF2A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0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3A legislation in simple terms</a:t>
            </a:r>
          </a:p>
          <a:p>
            <a:r>
              <a:rPr lang="en-US" dirty="0"/>
              <a:t>Explain that for Salisbury, the way to build multi-family housing is to build in Beach Commercial, 40B – is this bylaw more beneficial than a 40B, though it would give us less affordable housing. If housing is built in these districts, 10% would be affordable over 19 units, but the rest would be most market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9A2F2-E97E-4678-AB41-567007DF2A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districts are 1% of total land area (not necessarily developable)</a:t>
            </a:r>
          </a:p>
          <a:p>
            <a:r>
              <a:rPr lang="en-US" dirty="0"/>
              <a:t>10% of Salisbury’s housing stock is about 530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0273-E85C-4936-A814-E57C56AB4E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9A2F2-E97E-4678-AB41-567007DF2A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how these parameters reflect the existing setbacks, but have room to increase them to protect abutters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0273-E85C-4936-A814-E57C56AB4E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Lisa: these were the areas that were selected initially, and have since narrowed down for </a:t>
            </a:r>
            <a:r>
              <a:rPr lang="en-US" err="1"/>
              <a:t>xyz</a:t>
            </a:r>
            <a:r>
              <a:rPr lang="en-US"/>
              <a:t> reason. Lisa will discuss specific districts and why.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0273-E85C-4936-A814-E57C56AB4E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Lisa: these were the areas that were selected initially, and have since narrowed down for </a:t>
            </a:r>
            <a:r>
              <a:rPr lang="en-US" err="1"/>
              <a:t>xyz</a:t>
            </a:r>
            <a:r>
              <a:rPr lang="en-US"/>
              <a:t> reason. Lisa will discuss specific districts and why.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0273-E85C-4936-A814-E57C56AB4E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5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concept of gentle density</a:t>
            </a:r>
          </a:p>
          <a:p>
            <a:r>
              <a:rPr lang="en-US"/>
              <a:t>Opportunity to improve appearance of the area, positive difference, and can control parameters including setbacks and design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0273-E85C-4936-A814-E57C56AB4E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10668000" cy="2057401"/>
          </a:xfrm>
          <a:solidFill>
            <a:schemeClr val="accent1"/>
          </a:solidFill>
        </p:spPr>
        <p:txBody>
          <a:bodyPr lIns="457200" tIns="548640"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500" y="283686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448755"/>
            <a:ext cx="2979725" cy="721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6"/>
          <a:stretch/>
        </p:blipFill>
        <p:spPr>
          <a:xfrm>
            <a:off x="0" y="3779044"/>
            <a:ext cx="12188952" cy="30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10668000" cy="2057401"/>
          </a:xfrm>
          <a:solidFill>
            <a:schemeClr val="accent1"/>
          </a:solidFill>
        </p:spPr>
        <p:txBody>
          <a:bodyPr lIns="457200" tIns="548640"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500" y="283686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448755"/>
            <a:ext cx="2979725" cy="721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6"/>
          <a:stretch/>
        </p:blipFill>
        <p:spPr>
          <a:xfrm>
            <a:off x="0" y="3779044"/>
            <a:ext cx="12188952" cy="30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A73132-FF8B-B40C-F571-B48F535B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1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68636"/>
            <a:ext cx="12192000" cy="5103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16" y="363539"/>
            <a:ext cx="11740784" cy="1122362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16" y="1682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5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1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6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3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FC37-A9AE-D3DE-24EA-0EEF05DA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CB227-2F1A-6270-BDC1-7D08575DCE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875F7-8DEC-7A1D-914F-AC002E49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F5006E-7A9F-2F45-A135-B41A1F542498}"/>
              </a:ext>
            </a:extLst>
          </p:cNvPr>
          <p:cNvCxnSpPr/>
          <p:nvPr/>
        </p:nvCxnSpPr>
        <p:spPr>
          <a:xfrm>
            <a:off x="473725" y="1167788"/>
            <a:ext cx="10880075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8636"/>
            <a:ext cx="12192000" cy="5103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9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41" y="221253"/>
            <a:ext cx="11740784" cy="1122362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16" y="1682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77D6FC-3721-594B-BCDD-BDFA1D51C4EE}"/>
              </a:ext>
            </a:extLst>
          </p:cNvPr>
          <p:cNvCxnSpPr/>
          <p:nvPr/>
        </p:nvCxnSpPr>
        <p:spPr>
          <a:xfrm>
            <a:off x="473725" y="1167788"/>
            <a:ext cx="10880075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5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1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B0B5AB-DE5A-F047-AE08-D03BA50B9F7C}"/>
              </a:ext>
            </a:extLst>
          </p:cNvPr>
          <p:cNvCxnSpPr/>
          <p:nvPr/>
        </p:nvCxnSpPr>
        <p:spPr>
          <a:xfrm>
            <a:off x="473725" y="1167788"/>
            <a:ext cx="10880075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2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A6F3CA-BB7C-3941-94C1-73D25D285EBD}"/>
              </a:ext>
            </a:extLst>
          </p:cNvPr>
          <p:cNvCxnSpPr/>
          <p:nvPr/>
        </p:nvCxnSpPr>
        <p:spPr>
          <a:xfrm>
            <a:off x="473725" y="1167788"/>
            <a:ext cx="10880075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6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@2019 Merrimack Valley Planning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76-D0B3-904F-B88A-F0B22367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440" y="365125"/>
            <a:ext cx="11445607" cy="7035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441" y="1355045"/>
            <a:ext cx="114456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234" y="63795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algn="l"/>
            <a:r>
              <a:rPr lang="en-US"/>
              <a:t>@2019 Merrimack Valley Planning Commission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60" y="6263033"/>
            <a:ext cx="1489862" cy="56692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2511" y="6438011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8458" y="6369748"/>
            <a:ext cx="489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fld id="{0BD0CC76-D0B3-904F-B88A-F0B22367A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9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Avenir Next Medium" charset="0"/>
          <a:ea typeface="Avenir Next Medium" charset="0"/>
          <a:cs typeface="Avenir Next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440" y="365125"/>
            <a:ext cx="11445607" cy="7035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441" y="1355045"/>
            <a:ext cx="114456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234" y="63795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algn="l"/>
            <a:r>
              <a:rPr lang="en-US"/>
              <a:t>@2019 Merrimack Valley Planning Commission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3725" y="1167788"/>
            <a:ext cx="10880075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60" y="6263033"/>
            <a:ext cx="1489862" cy="566928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172511" y="6438011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8458" y="6369748"/>
            <a:ext cx="489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fld id="{0BD0CC76-D0B3-904F-B88A-F0B22367A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9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Avenir Next Medium" charset="0"/>
          <a:ea typeface="Avenir Next Medium" charset="0"/>
          <a:cs typeface="Avenir Next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cid:image006.jpg@01DA011A.CBE8A590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6285-5218-F639-8DAD-84D4F949C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10668000" cy="205740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Salisbury MBTA Communities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9DD07-CD70-2B08-96FE-553C5B12F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30" y="2790700"/>
            <a:ext cx="9144000" cy="86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+mn-lt"/>
              </a:rPr>
              <a:t>Monday, March 18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, 2023 | 6:00 – 7:30 PM</a:t>
            </a:r>
          </a:p>
        </p:txBody>
      </p:sp>
    </p:spTree>
    <p:extLst>
      <p:ext uri="{BB962C8B-B14F-4D97-AF65-F5344CB8AC3E}">
        <p14:creationId xmlns:p14="http://schemas.microsoft.com/office/powerpoint/2010/main" val="70647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1791-BDA0-8616-582C-66FF4758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Salisbury’s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FF7B5-2144-06B0-90B3-1B2084AC21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3062" y="1269999"/>
            <a:ext cx="11445875" cy="4905375"/>
          </a:xfrm>
          <a:prstGeom prst="rect">
            <a:avLst/>
          </a:prstGeom>
          <a:solidFill>
            <a:srgbClr val="DAE07C"/>
          </a:solidFill>
        </p:spPr>
        <p:txBody>
          <a:bodyPr wrap="square" rtlCol="0">
            <a:no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MBTA Adjacent Communities, Including Salisbury: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/>
              <a:t>District must be a minimum of 50 acres or 1.5% of developable land, whichever is less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/>
              <a:t>Zoning must allow for a minimum of 15 units per acre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/>
              <a:t>Zoning district must have a capacity for multifamily units equal to either 10% of the community’s entire housing stock, or equal to the unit capacity in the district given the 15 units/acre requirement, whichever is greater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/>
              <a:t>Zoning district should have reasonable access to a transit station</a:t>
            </a:r>
            <a:endParaRPr lang="en-US" sz="2000"/>
          </a:p>
          <a:p>
            <a:pPr marL="0" indent="0" algn="ctr">
              <a:buNone/>
            </a:pPr>
            <a:r>
              <a:rPr lang="en-US" sz="2000" b="1"/>
              <a:t>Salisbury is required to zone for 750 Units</a:t>
            </a:r>
          </a:p>
          <a:p>
            <a:r>
              <a:rPr lang="en-US" sz="2000" b="1"/>
              <a:t>Existing inclusionary zoning requirements require the construction of affordable units in developments over 19 units</a:t>
            </a:r>
          </a:p>
          <a:p>
            <a:r>
              <a:rPr lang="en-US" sz="2000" b="1"/>
              <a:t>Developments still need to comply with inclusionary zoning, notice of intent, and site plan review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60447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941E-8187-555C-16F0-E7ACBCBF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Timeline for Implementation</a:t>
            </a:r>
            <a:endParaRPr lang="en-US"/>
          </a:p>
        </p:txBody>
      </p:sp>
      <p:pic>
        <p:nvPicPr>
          <p:cNvPr id="33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980C6F-5AAD-05F8-3A79-5AF515E4F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40" y="1999024"/>
            <a:ext cx="11448667" cy="2859952"/>
          </a:xfrm>
        </p:spPr>
      </p:pic>
      <p:pic>
        <p:nvPicPr>
          <p:cNvPr id="34" name="Graphic 33" descr="Checkbox Checked with solid fill">
            <a:extLst>
              <a:ext uri="{FF2B5EF4-FFF2-40B4-BE49-F238E27FC236}">
                <a16:creationId xmlns:a16="http://schemas.microsoft.com/office/drawing/2014/main" id="{E488192E-7202-7E73-968B-8DAC1A5E2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781" y="2304759"/>
            <a:ext cx="1124241" cy="1124241"/>
          </a:xfrm>
          <a:prstGeom prst="rect">
            <a:avLst/>
          </a:prstGeom>
        </p:spPr>
      </p:pic>
      <p:pic>
        <p:nvPicPr>
          <p:cNvPr id="35" name="Graphic 34" descr="Checkbox Checked with solid fill">
            <a:extLst>
              <a:ext uri="{FF2B5EF4-FFF2-40B4-BE49-F238E27FC236}">
                <a16:creationId xmlns:a16="http://schemas.microsoft.com/office/drawing/2014/main" id="{40D33736-427D-0A56-6002-2711A731B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6381" y="3734735"/>
            <a:ext cx="1124241" cy="1124241"/>
          </a:xfrm>
          <a:prstGeom prst="rect">
            <a:avLst/>
          </a:prstGeom>
        </p:spPr>
      </p:pic>
      <p:pic>
        <p:nvPicPr>
          <p:cNvPr id="36" name="Graphic 35" descr="Checkbox Checked with solid fill">
            <a:extLst>
              <a:ext uri="{FF2B5EF4-FFF2-40B4-BE49-F238E27FC236}">
                <a16:creationId xmlns:a16="http://schemas.microsoft.com/office/drawing/2014/main" id="{A982D8F9-5FA8-757F-CD45-92F86B5F7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3681" y="2304759"/>
            <a:ext cx="1124241" cy="1124241"/>
          </a:xfrm>
          <a:prstGeom prst="rect">
            <a:avLst/>
          </a:prstGeom>
        </p:spPr>
      </p:pic>
      <p:pic>
        <p:nvPicPr>
          <p:cNvPr id="37" name="Graphic 36" descr="Checkbox Checked with solid fill">
            <a:extLst>
              <a:ext uri="{FF2B5EF4-FFF2-40B4-BE49-F238E27FC236}">
                <a16:creationId xmlns:a16="http://schemas.microsoft.com/office/drawing/2014/main" id="{BC734AE3-7742-5826-04C7-2E03046E0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7181" y="3734734"/>
            <a:ext cx="1124241" cy="1124241"/>
          </a:xfrm>
          <a:prstGeom prst="rect">
            <a:avLst/>
          </a:prstGeom>
        </p:spPr>
      </p:pic>
      <p:pic>
        <p:nvPicPr>
          <p:cNvPr id="38" name="Graphic 37" descr="Checkbox Checked with solid fill">
            <a:extLst>
              <a:ext uri="{FF2B5EF4-FFF2-40B4-BE49-F238E27FC236}">
                <a16:creationId xmlns:a16="http://schemas.microsoft.com/office/drawing/2014/main" id="{EF7F1058-07EE-1E5F-C079-FCBB72F4D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0081" y="2304759"/>
            <a:ext cx="1124241" cy="112424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804071A-9D52-BC07-C079-128F5EE33F27}"/>
              </a:ext>
            </a:extLst>
          </p:cNvPr>
          <p:cNvSpPr/>
          <p:nvPr/>
        </p:nvSpPr>
        <p:spPr>
          <a:xfrm>
            <a:off x="7365363" y="3835400"/>
            <a:ext cx="1575437" cy="1023574"/>
          </a:xfrm>
          <a:prstGeom prst="rect">
            <a:avLst/>
          </a:prstGeom>
          <a:solidFill>
            <a:srgbClr val="D9D9D9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66CF4E-AA50-5BB7-D174-14F153D0513C}"/>
              </a:ext>
            </a:extLst>
          </p:cNvPr>
          <p:cNvSpPr txBox="1"/>
          <p:nvPr/>
        </p:nvSpPr>
        <p:spPr>
          <a:xfrm>
            <a:off x="10019662" y="3835399"/>
            <a:ext cx="1575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/>
              <a:t>December 31, 2025</a:t>
            </a:r>
          </a:p>
          <a:p>
            <a:pPr algn="ctr"/>
            <a:r>
              <a:rPr lang="en-US" sz="1200"/>
              <a:t>Adjacent Small Towns must adopt zoning amendment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852CC8-7E0F-15C7-475A-8F9B0DF06462}"/>
              </a:ext>
            </a:extLst>
          </p:cNvPr>
          <p:cNvSpPr/>
          <p:nvPr/>
        </p:nvSpPr>
        <p:spPr>
          <a:xfrm>
            <a:off x="9967383" y="3835400"/>
            <a:ext cx="1575437" cy="1023574"/>
          </a:xfrm>
          <a:prstGeom prst="rect">
            <a:avLst/>
          </a:prstGeom>
          <a:solidFill>
            <a:srgbClr val="D9D9D9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E2B115-6775-CB9A-FEF2-7060D46350C8}"/>
              </a:ext>
            </a:extLst>
          </p:cNvPr>
          <p:cNvSpPr/>
          <p:nvPr/>
        </p:nvSpPr>
        <p:spPr>
          <a:xfrm>
            <a:off x="9039543" y="2245965"/>
            <a:ext cx="1575437" cy="1124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AF107529-9E63-F90F-72C3-DCB79061A60D}"/>
              </a:ext>
            </a:extLst>
          </p:cNvPr>
          <p:cNvSpPr/>
          <p:nvPr/>
        </p:nvSpPr>
        <p:spPr>
          <a:xfrm>
            <a:off x="967864" y="4727932"/>
            <a:ext cx="4412609" cy="20399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Target: May 2024 Annual Town Meeting</a:t>
            </a:r>
          </a:p>
        </p:txBody>
      </p:sp>
    </p:spTree>
    <p:extLst>
      <p:ext uri="{BB962C8B-B14F-4D97-AF65-F5344CB8AC3E}">
        <p14:creationId xmlns:p14="http://schemas.microsoft.com/office/powerpoint/2010/main" val="324645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A1C0-7EF1-361F-9085-35E7AF59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Why </a:t>
            </a:r>
            <a:r>
              <a:rPr lang="en-US"/>
              <a:t>Compliance Matters: The law is NOT 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7BFB3-F4B4-EE1B-86A7-32C5FB412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41" y="1355045"/>
            <a:ext cx="11445606" cy="19542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state has outlined 13 grants where communities without compliant 3A districts will be less competitive applicants compared to communities that do comply</a:t>
            </a:r>
          </a:p>
          <a:p>
            <a:r>
              <a:rPr lang="en-US" dirty="0"/>
              <a:t>These are in addition to the other programs the statute already said a community would be ineligible for: </a:t>
            </a:r>
            <a:r>
              <a:rPr lang="en-US" dirty="0" err="1"/>
              <a:t>MassWorks</a:t>
            </a:r>
            <a:r>
              <a:rPr lang="en-US" dirty="0"/>
              <a:t>, Housing Choice, and Local Capital Projects Fund (which partially funds Housing Authorities)</a:t>
            </a:r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9D7AFD5-C834-94CA-A795-1D1CB5CB2723}"/>
              </a:ext>
            </a:extLst>
          </p:cNvPr>
          <p:cNvSpPr txBox="1">
            <a:spLocks/>
          </p:cNvSpPr>
          <p:nvPr/>
        </p:nvSpPr>
        <p:spPr>
          <a:xfrm>
            <a:off x="665616" y="3388837"/>
            <a:ext cx="5157787" cy="3556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Community Planning Grants</a:t>
            </a:r>
          </a:p>
          <a:p>
            <a:r>
              <a:rPr lang="en-US" sz="2200"/>
              <a:t>MA Downtown Initiative</a:t>
            </a:r>
          </a:p>
          <a:p>
            <a:r>
              <a:rPr lang="en-US" sz="2200"/>
              <a:t>Urban Agenda</a:t>
            </a:r>
          </a:p>
          <a:p>
            <a:r>
              <a:rPr lang="en-US" sz="2200"/>
              <a:t>Rural &amp; Small Town Development Fund</a:t>
            </a:r>
          </a:p>
          <a:p>
            <a:r>
              <a:rPr lang="en-US" sz="2200"/>
              <a:t>Brownfields Redevelopment Fund</a:t>
            </a:r>
          </a:p>
          <a:p>
            <a:r>
              <a:rPr lang="en-US" sz="2200"/>
              <a:t>Site Readiness Program</a:t>
            </a:r>
          </a:p>
          <a:p>
            <a:r>
              <a:rPr lang="en-US" sz="2200"/>
              <a:t>Underutilized Properties Program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61E51A3-4286-6F3C-9D33-178768CD26B6}"/>
              </a:ext>
            </a:extLst>
          </p:cNvPr>
          <p:cNvSpPr txBox="1">
            <a:spLocks/>
          </p:cNvSpPr>
          <p:nvPr/>
        </p:nvSpPr>
        <p:spPr>
          <a:xfrm>
            <a:off x="5823403" y="3392217"/>
            <a:ext cx="5183188" cy="3556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Collaborative Workspace Program</a:t>
            </a:r>
          </a:p>
          <a:p>
            <a:r>
              <a:rPr lang="en-US" sz="2200"/>
              <a:t>Real Estate Services Technical Assistance</a:t>
            </a:r>
          </a:p>
          <a:p>
            <a:r>
              <a:rPr lang="en-US" sz="2200"/>
              <a:t>Commonwealth Places Programs</a:t>
            </a:r>
          </a:p>
          <a:p>
            <a:r>
              <a:rPr lang="en-US" sz="2200"/>
              <a:t>Land Use Planning Grants</a:t>
            </a:r>
          </a:p>
          <a:p>
            <a:r>
              <a:rPr lang="en-US" sz="2200"/>
              <a:t>Local Acquisitions for Natural Diversity (LAND) Grants</a:t>
            </a:r>
          </a:p>
          <a:p>
            <a:r>
              <a:rPr lang="en-US" sz="2200"/>
              <a:t>Municipal Vulnerability Preparedness (MVP) Planning &amp; Project Grants</a:t>
            </a:r>
          </a:p>
        </p:txBody>
      </p:sp>
    </p:spTree>
    <p:extLst>
      <p:ext uri="{BB962C8B-B14F-4D97-AF65-F5344CB8AC3E}">
        <p14:creationId xmlns:p14="http://schemas.microsoft.com/office/powerpoint/2010/main" val="25483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AD5F-3F91-EBE9-21D7-C8B975F9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/>
              <a:t>Questions about the law?</a:t>
            </a:r>
          </a:p>
        </p:txBody>
      </p:sp>
    </p:spTree>
    <p:extLst>
      <p:ext uri="{BB962C8B-B14F-4D97-AF65-F5344CB8AC3E}">
        <p14:creationId xmlns:p14="http://schemas.microsoft.com/office/powerpoint/2010/main" val="395820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AD5F-3F91-EBE9-21D7-C8B975F9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/>
              <a:t>Zoning Districts</a:t>
            </a:r>
          </a:p>
        </p:txBody>
      </p:sp>
    </p:spTree>
    <p:extLst>
      <p:ext uri="{BB962C8B-B14F-4D97-AF65-F5344CB8AC3E}">
        <p14:creationId xmlns:p14="http://schemas.microsoft.com/office/powerpoint/2010/main" val="288410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8A98-4965-4925-BC36-C5958A11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Avenir Next Medium"/>
              </a:rPr>
              <a:t>Factors In Considering Potential District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55F7-2582-4F27-BC99-428784B0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/>
              <a:t>Location proximate to transit access, i.e.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Newburyport Commuter Rail</a:t>
            </a:r>
          </a:p>
          <a:p>
            <a:pPr>
              <a:lnSpc>
                <a:spcPct val="150000"/>
              </a:lnSpc>
            </a:pPr>
            <a:r>
              <a:rPr lang="en-US"/>
              <a:t>Walkability &amp; pedestrian access improvements</a:t>
            </a:r>
          </a:p>
          <a:p>
            <a:pPr>
              <a:lnSpc>
                <a:spcPct val="150000"/>
              </a:lnSpc>
            </a:pPr>
            <a:r>
              <a:rPr lang="en-US"/>
              <a:t>Opportunity to improve gateways into Town</a:t>
            </a:r>
          </a:p>
          <a:p>
            <a:pPr>
              <a:lnSpc>
                <a:spcPct val="150000"/>
              </a:lnSpc>
            </a:pPr>
            <a:r>
              <a:rPr lang="en-US"/>
              <a:t>Access to Town amenities &amp; public services</a:t>
            </a:r>
          </a:p>
          <a:p>
            <a:pPr>
              <a:lnSpc>
                <a:spcPct val="150000"/>
              </a:lnSpc>
            </a:pPr>
            <a:r>
              <a:rPr lang="en-US"/>
              <a:t>Real potential of future development</a:t>
            </a:r>
          </a:p>
          <a:p>
            <a:pPr>
              <a:lnSpc>
                <a:spcPct val="150000"/>
              </a:lnSpc>
            </a:pPr>
            <a:r>
              <a:rPr lang="en-US"/>
              <a:t>Addressing Salisbury’s housing needs</a:t>
            </a:r>
          </a:p>
        </p:txBody>
      </p:sp>
    </p:spTree>
    <p:extLst>
      <p:ext uri="{BB962C8B-B14F-4D97-AF65-F5344CB8AC3E}">
        <p14:creationId xmlns:p14="http://schemas.microsoft.com/office/powerpoint/2010/main" val="222750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9865-9905-CF1D-3BF9-C64A0555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9D4CC-026D-9942-9A25-E70C1B50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41" y="1355045"/>
            <a:ext cx="11445606" cy="527104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For all districts, we are considering the following potential dimensional requirements in the bylaw: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Minimum Lot Size: 21,780 sq. ft. (1/2 acre)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Max Building Height: 3 Stories 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Setbacks: 50 ft. front yard, 30 ft. side and 20 ft. back yards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Max lot coverage: 25%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Minimum open space required: 20%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Parking: average of 1.5 spaces per unit</a:t>
            </a:r>
          </a:p>
          <a:p>
            <a:pPr lvl="2"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Opportunity for special permits</a:t>
            </a:r>
          </a:p>
          <a:p>
            <a:pPr lvl="1">
              <a:lnSpc>
                <a:spcPct val="150000"/>
              </a:lnSpc>
            </a:pP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5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6A33-B83A-FC9C-6C73-89F92C0F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Potential District Locations Identified 4/3/2023</a:t>
            </a:r>
          </a:p>
        </p:txBody>
      </p:sp>
      <p:pic>
        <p:nvPicPr>
          <p:cNvPr id="4" name="Content Placeholder 3" descr="A map of a town&#10;&#10;Description automatically generated with low confidence">
            <a:extLst>
              <a:ext uri="{FF2B5EF4-FFF2-40B4-BE49-F238E27FC236}">
                <a16:creationId xmlns:a16="http://schemas.microsoft.com/office/drawing/2014/main" id="{0AEEB3CD-FB74-7005-7697-009EBB500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23" t="126" r="11640"/>
          <a:stretch/>
        </p:blipFill>
        <p:spPr>
          <a:xfrm>
            <a:off x="3016054" y="1246130"/>
            <a:ext cx="6098378" cy="5459808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BE84F02-2129-868C-BB28-22A088091F81}"/>
              </a:ext>
            </a:extLst>
          </p:cNvPr>
          <p:cNvSpPr>
            <a:spLocks/>
          </p:cNvSpPr>
          <p:nvPr/>
        </p:nvSpPr>
        <p:spPr>
          <a:xfrm rot="8915381">
            <a:off x="5853946" y="1934660"/>
            <a:ext cx="776808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60F984E-5350-3356-D2D7-0BDA04920EA3}"/>
              </a:ext>
            </a:extLst>
          </p:cNvPr>
          <p:cNvSpPr>
            <a:spLocks/>
          </p:cNvSpPr>
          <p:nvPr/>
        </p:nvSpPr>
        <p:spPr>
          <a:xfrm rot="8021665">
            <a:off x="8207737" y="3652915"/>
            <a:ext cx="733425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D46179D-25FB-2D7A-C5D6-4F217E6F07C0}"/>
              </a:ext>
            </a:extLst>
          </p:cNvPr>
          <p:cNvSpPr>
            <a:spLocks/>
          </p:cNvSpPr>
          <p:nvPr/>
        </p:nvSpPr>
        <p:spPr>
          <a:xfrm rot="19306949">
            <a:off x="4019553" y="4613581"/>
            <a:ext cx="733425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53C815C-9C93-B5A9-ACB7-AAAE5FEE2639}"/>
              </a:ext>
            </a:extLst>
          </p:cNvPr>
          <p:cNvSpPr>
            <a:spLocks/>
          </p:cNvSpPr>
          <p:nvPr/>
        </p:nvSpPr>
        <p:spPr>
          <a:xfrm rot="15191258">
            <a:off x="6009924" y="4945216"/>
            <a:ext cx="733425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575D-EE51-368D-29DC-B44DAB12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Overlay Districts at 1/11 Forum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96C73-31E1-ECE6-9EE5-7B459DE2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3334" y="1825625"/>
            <a:ext cx="3670465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>
                <a:cs typeface="Arial" panose="020B0604020202020204" pitchFamily="34" charset="0"/>
              </a:rPr>
              <a:t>Subdistricts: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 panose="020B0604020202020204" pitchFamily="34" charset="0"/>
              </a:rPr>
              <a:t>Elm Street</a:t>
            </a:r>
          </a:p>
          <a:p>
            <a:pPr marL="914400" lvl="2" indent="0">
              <a:buNone/>
            </a:pPr>
            <a:r>
              <a:rPr lang="en-US">
                <a:cs typeface="Arial" panose="020B0604020202020204" pitchFamily="34" charset="0"/>
              </a:rPr>
              <a:t>55 acre district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 panose="020B0604020202020204" pitchFamily="34" charset="0"/>
              </a:rPr>
              <a:t>Bridge Road</a:t>
            </a:r>
          </a:p>
          <a:p>
            <a:pPr marL="914400" lvl="2" indent="0">
              <a:buNone/>
            </a:pPr>
            <a:r>
              <a:rPr lang="en-US">
                <a:cs typeface="Arial" panose="020B0604020202020204" pitchFamily="34" charset="0"/>
              </a:rPr>
              <a:t>23 acre district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 panose="020B0604020202020204" pitchFamily="34" charset="0"/>
              </a:rPr>
              <a:t>McKenna Mountain</a:t>
            </a:r>
          </a:p>
          <a:p>
            <a:pPr marL="914400" lvl="2" indent="0">
              <a:buNone/>
            </a:pPr>
            <a:r>
              <a:rPr lang="en-US">
                <a:cs typeface="Arial" panose="020B0604020202020204" pitchFamily="34" charset="0"/>
              </a:rPr>
              <a:t>25 acre district</a:t>
            </a:r>
          </a:p>
          <a:p>
            <a:pPr marL="514350" indent="-514350">
              <a:buFont typeface="+mj-lt"/>
              <a:buAutoNum type="arabicPeriod"/>
            </a:pPr>
            <a:endParaRPr lang="en-US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6F0C7-4298-671E-215B-4BC12827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73" y="1335390"/>
            <a:ext cx="4631175" cy="533180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48872DF-7A80-D16B-D367-CC4AD89D0D81}"/>
              </a:ext>
            </a:extLst>
          </p:cNvPr>
          <p:cNvSpPr/>
          <p:nvPr/>
        </p:nvSpPr>
        <p:spPr>
          <a:xfrm>
            <a:off x="3034834" y="1166714"/>
            <a:ext cx="1128156" cy="1128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B75C8-3039-A517-526C-014BADD7FB67}"/>
              </a:ext>
            </a:extLst>
          </p:cNvPr>
          <p:cNvSpPr txBox="1"/>
          <p:nvPr/>
        </p:nvSpPr>
        <p:spPr>
          <a:xfrm>
            <a:off x="4583875" y="4838006"/>
            <a:ext cx="43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6204D-1BD9-5250-54E9-ECDA346901F1}"/>
              </a:ext>
            </a:extLst>
          </p:cNvPr>
          <p:cNvSpPr txBox="1"/>
          <p:nvPr/>
        </p:nvSpPr>
        <p:spPr>
          <a:xfrm>
            <a:off x="3499260" y="2378686"/>
            <a:ext cx="43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03AD52-39F3-C3A7-7AF0-A456EF362FB0}"/>
              </a:ext>
            </a:extLst>
          </p:cNvPr>
          <p:cNvSpPr/>
          <p:nvPr/>
        </p:nvSpPr>
        <p:spPr>
          <a:xfrm>
            <a:off x="1555668" y="4838006"/>
            <a:ext cx="1447793" cy="1369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F0CC9-7407-0894-B80B-29BD3E055259}"/>
              </a:ext>
            </a:extLst>
          </p:cNvPr>
          <p:cNvSpPr txBox="1"/>
          <p:nvPr/>
        </p:nvSpPr>
        <p:spPr>
          <a:xfrm>
            <a:off x="2059870" y="4130120"/>
            <a:ext cx="43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ED9CE6-811A-EC7C-6C48-F10D804EE60C}"/>
              </a:ext>
            </a:extLst>
          </p:cNvPr>
          <p:cNvSpPr/>
          <p:nvPr/>
        </p:nvSpPr>
        <p:spPr>
          <a:xfrm>
            <a:off x="4239491" y="5581401"/>
            <a:ext cx="1128156" cy="1128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land with red and green lines&#10;&#10;Description automatically generated">
            <a:extLst>
              <a:ext uri="{FF2B5EF4-FFF2-40B4-BE49-F238E27FC236}">
                <a16:creationId xmlns:a16="http://schemas.microsoft.com/office/drawing/2014/main" id="{21CD0B80-7F9D-DFC8-364F-08CC38090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7" y="1230483"/>
            <a:ext cx="6179799" cy="5310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D575D-EE51-368D-29DC-B44DAB12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Proposed Overlay Districts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96C73-31E1-ECE6-9EE5-7B459DE2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3334" y="1825625"/>
            <a:ext cx="3670465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Arial" panose="020B0604020202020204" pitchFamily="34" charset="0"/>
              </a:rPr>
              <a:t>Subdistricts: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Bridge Road</a:t>
            </a:r>
          </a:p>
          <a:p>
            <a:pPr marL="914400" lvl="2" indent="0">
              <a:buNone/>
            </a:pPr>
            <a:r>
              <a:rPr lang="en-US" dirty="0">
                <a:cs typeface="Arial" panose="020B0604020202020204" pitchFamily="34" charset="0"/>
              </a:rPr>
              <a:t>23 acre district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McKenna Mountain</a:t>
            </a:r>
          </a:p>
          <a:p>
            <a:pPr marL="914400" lvl="2" indent="0">
              <a:buNone/>
            </a:pPr>
            <a:r>
              <a:rPr lang="en-US" dirty="0">
                <a:cs typeface="Arial" panose="020B0604020202020204" pitchFamily="34" charset="0"/>
              </a:rPr>
              <a:t>28 acre district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872DF-7A80-D16B-D367-CC4AD89D0D81}"/>
              </a:ext>
            </a:extLst>
          </p:cNvPr>
          <p:cNvSpPr/>
          <p:nvPr/>
        </p:nvSpPr>
        <p:spPr>
          <a:xfrm>
            <a:off x="2043710" y="1552146"/>
            <a:ext cx="1128156" cy="1128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B75C8-3039-A517-526C-014BADD7FB67}"/>
              </a:ext>
            </a:extLst>
          </p:cNvPr>
          <p:cNvSpPr txBox="1"/>
          <p:nvPr/>
        </p:nvSpPr>
        <p:spPr>
          <a:xfrm>
            <a:off x="3059872" y="2410697"/>
            <a:ext cx="43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F0CC9-7407-0894-B80B-29BD3E055259}"/>
              </a:ext>
            </a:extLst>
          </p:cNvPr>
          <p:cNvSpPr txBox="1"/>
          <p:nvPr/>
        </p:nvSpPr>
        <p:spPr>
          <a:xfrm>
            <a:off x="4063337" y="4659864"/>
            <a:ext cx="43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ED9CE6-811A-EC7C-6C48-F10D804EE60C}"/>
              </a:ext>
            </a:extLst>
          </p:cNvPr>
          <p:cNvSpPr/>
          <p:nvPr/>
        </p:nvSpPr>
        <p:spPr>
          <a:xfrm>
            <a:off x="2935181" y="5213266"/>
            <a:ext cx="1128156" cy="1128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5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85DF-A953-647D-7A3F-686B68D2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84D1-7E76-1C27-2536-42E7FBDB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41" y="1355043"/>
            <a:ext cx="11445606" cy="52584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Background on Multi-Family Housing</a:t>
            </a:r>
          </a:p>
          <a:p>
            <a:pPr lvl="1"/>
            <a:r>
              <a:rPr lang="en-US" dirty="0"/>
              <a:t>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Background on MBTA Communities</a:t>
            </a:r>
          </a:p>
          <a:p>
            <a:pPr lvl="1"/>
            <a:r>
              <a:rPr lang="en-US" dirty="0"/>
              <a:t>Purpose and summary of the law</a:t>
            </a:r>
          </a:p>
          <a:p>
            <a:pPr lvl="1"/>
            <a:r>
              <a:rPr lang="en-US" dirty="0"/>
              <a:t>What the law means for Salisbury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Salisbury’s Potential Zoning Districts</a:t>
            </a:r>
          </a:p>
          <a:p>
            <a:pPr lvl="1"/>
            <a:r>
              <a:rPr lang="en-US" dirty="0"/>
              <a:t>Factors in considering districts</a:t>
            </a:r>
          </a:p>
          <a:p>
            <a:pPr lvl="1"/>
            <a:r>
              <a:rPr lang="en-US" dirty="0"/>
              <a:t>Dimensional requirements + details of each district</a:t>
            </a:r>
          </a:p>
          <a:p>
            <a:pPr lvl="1"/>
            <a:r>
              <a:rPr lang="en-US" dirty="0"/>
              <a:t>Questions and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48551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780F-78BD-BF33-EFED-09273051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0" y="329614"/>
            <a:ext cx="11445607" cy="703511"/>
          </a:xfrm>
        </p:spPr>
        <p:txBody>
          <a:bodyPr/>
          <a:lstStyle/>
          <a:p>
            <a:r>
              <a:rPr lang="en-US" dirty="0"/>
              <a:t>Bridge Road – Subdistrict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F471-4570-8456-AC0E-7317FA1D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161" y="1355044"/>
            <a:ext cx="5424885" cy="48760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23-acre district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Along major road (Rt. 1) for efficient access and transportation options</a:t>
            </a:r>
          </a:p>
          <a:p>
            <a:pPr lvl="1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Close to amenities like pharmacy, bank, neighbors</a:t>
            </a:r>
          </a:p>
          <a:p>
            <a:pPr lvl="1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Close access to Newburyport Commuter Rail Station</a:t>
            </a:r>
          </a:p>
          <a:p>
            <a:pPr lvl="1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Opportunity to improve area near the center of town</a:t>
            </a:r>
          </a:p>
          <a:p>
            <a:pPr lvl="1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map of a neighborhood&#10;&#10;Description automatically generated">
            <a:extLst>
              <a:ext uri="{FF2B5EF4-FFF2-40B4-BE49-F238E27FC236}">
                <a16:creationId xmlns:a16="http://schemas.microsoft.com/office/drawing/2014/main" id="{A86AE138-8548-B32E-34EE-BD637C42C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41" y="1270249"/>
            <a:ext cx="4873182" cy="52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780F-78BD-BF33-EFED-09273051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0" y="329614"/>
            <a:ext cx="11445607" cy="703511"/>
          </a:xfrm>
        </p:spPr>
        <p:txBody>
          <a:bodyPr/>
          <a:lstStyle/>
          <a:p>
            <a:r>
              <a:rPr lang="en-US" dirty="0"/>
              <a:t>McKenna Mountain – Subdistrict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F471-4570-8456-AC0E-7317FA1D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161" y="1355044"/>
            <a:ext cx="5424885" cy="48760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28-acre district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Along major road (Rt. 1) for efficient access and transportation options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Close access to New Hampshire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Opportunity to improve gateway into town</a:t>
            </a:r>
          </a:p>
        </p:txBody>
      </p:sp>
      <p:pic>
        <p:nvPicPr>
          <p:cNvPr id="5" name="Picture 4" descr="A map of a land&#10;&#10;Description automatically generated">
            <a:extLst>
              <a:ext uri="{FF2B5EF4-FFF2-40B4-BE49-F238E27FC236}">
                <a16:creationId xmlns:a16="http://schemas.microsoft.com/office/drawing/2014/main" id="{1E16DA56-3D10-4580-7EEB-5BC48D5F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4" y="1430517"/>
            <a:ext cx="52292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5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AD5F-3F91-EBE9-21D7-C8B975F9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/>
              <a:t>Questions and feedback on the proposed districts</a:t>
            </a:r>
          </a:p>
        </p:txBody>
      </p:sp>
    </p:spTree>
    <p:extLst>
      <p:ext uri="{BB962C8B-B14F-4D97-AF65-F5344CB8AC3E}">
        <p14:creationId xmlns:p14="http://schemas.microsoft.com/office/powerpoint/2010/main" val="306880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392D-34B8-485A-B1A0-B9A545D4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2A09-ED0E-57D1-CBC0-C35972BD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41" y="1355045"/>
            <a:ext cx="11445606" cy="479396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MVPC Staff &amp; Town staff will continue public outreach on the proposed MBTA Communities districts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Planning Board Public Hearing on March 27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Finalize proposed zoning amendment for May 2024 Annual Town Meeting</a:t>
            </a:r>
          </a:p>
        </p:txBody>
      </p:sp>
    </p:spTree>
    <p:extLst>
      <p:ext uri="{BB962C8B-B14F-4D97-AF65-F5344CB8AC3E}">
        <p14:creationId xmlns:p14="http://schemas.microsoft.com/office/powerpoint/2010/main" val="4821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F8B6-63B8-F1C6-0647-CD7CA86AE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Background on Multi-Family Housing</a:t>
            </a:r>
          </a:p>
        </p:txBody>
      </p:sp>
    </p:spTree>
    <p:extLst>
      <p:ext uri="{BB962C8B-B14F-4D97-AF65-F5344CB8AC3E}">
        <p14:creationId xmlns:p14="http://schemas.microsoft.com/office/powerpoint/2010/main" val="54993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D195F7FF-FA26-18B9-BFA8-D4B0AC98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36" y="2168165"/>
            <a:ext cx="10536414" cy="414150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EABB8B-2E43-4704-4A2D-374C601D2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Any housing structure that contains </a:t>
            </a:r>
            <a:r>
              <a:rPr lang="en-US" b="1"/>
              <a:t>three or more dwelling units </a:t>
            </a:r>
            <a:r>
              <a:rPr lang="en-US"/>
              <a:t>(apartments or condominiums)</a:t>
            </a:r>
          </a:p>
          <a:p>
            <a:r>
              <a:rPr lang="en-US"/>
              <a:t>Does not need to be large apartment buildings, can be smaller triplexes, fourplexes, townhouses, etc.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4502F-F9D0-4AA4-73E5-505361C2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Multifamily Housing?</a:t>
            </a:r>
          </a:p>
        </p:txBody>
      </p:sp>
    </p:spTree>
    <p:extLst>
      <p:ext uri="{BB962C8B-B14F-4D97-AF65-F5344CB8AC3E}">
        <p14:creationId xmlns:p14="http://schemas.microsoft.com/office/powerpoint/2010/main" val="45915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C459-0E8F-92E7-04C2-B5AE1CB4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6" y="351428"/>
            <a:ext cx="11445607" cy="703511"/>
          </a:xfrm>
        </p:spPr>
        <p:txBody>
          <a:bodyPr>
            <a:normAutofit/>
          </a:bodyPr>
          <a:lstStyle/>
          <a:p>
            <a:r>
              <a:rPr lang="en-US"/>
              <a:t>What Could Multifamily Look Like?</a:t>
            </a:r>
          </a:p>
        </p:txBody>
      </p:sp>
      <p:pic>
        <p:nvPicPr>
          <p:cNvPr id="5" name="Picture 4" descr="A group of houses with trees around them&#10;&#10;Description automatically generated">
            <a:extLst>
              <a:ext uri="{FF2B5EF4-FFF2-40B4-BE49-F238E27FC236}">
                <a16:creationId xmlns:a16="http://schemas.microsoft.com/office/drawing/2014/main" id="{A7322C78-EF5B-3623-4C65-86F464AD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0" y="1333583"/>
            <a:ext cx="3622007" cy="2476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B0D4E-A4B5-EF21-2A63-04F22ABBA826}"/>
              </a:ext>
            </a:extLst>
          </p:cNvPr>
          <p:cNvSpPr txBox="1"/>
          <p:nvPr/>
        </p:nvSpPr>
        <p:spPr>
          <a:xfrm>
            <a:off x="8494253" y="240468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Natick, 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1B578-E9BE-4F96-83B6-E0F7A7897A8D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70" y="1351112"/>
            <a:ext cx="3549885" cy="247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valon Sudbury Hardscaping - Dex by Terra inc.">
            <a:extLst>
              <a:ext uri="{FF2B5EF4-FFF2-40B4-BE49-F238E27FC236}">
                <a16:creationId xmlns:a16="http://schemas.microsoft.com/office/drawing/2014/main" id="{8F6A03D0-E108-71D9-BF08-FE7136A07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6"/>
          <a:stretch/>
        </p:blipFill>
        <p:spPr bwMode="auto">
          <a:xfrm>
            <a:off x="5086781" y="3921504"/>
            <a:ext cx="4447364" cy="27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379BA657-C72A-3FDF-CDE7-D359B23792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60400"/>
            <a:ext cx="12192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F1C73515-ACCA-E254-51D3-8E9F59084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812800"/>
            <a:ext cx="12192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1D7232-D505-CD56-2419-AE30968B3E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72"/>
          <a:stretch/>
        </p:blipFill>
        <p:spPr>
          <a:xfrm>
            <a:off x="152400" y="3921504"/>
            <a:ext cx="4729139" cy="2724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E53F8D-F815-F239-0EF6-8B7F81594354}"/>
              </a:ext>
            </a:extLst>
          </p:cNvPr>
          <p:cNvSpPr txBox="1"/>
          <p:nvPr/>
        </p:nvSpPr>
        <p:spPr>
          <a:xfrm>
            <a:off x="9712288" y="4699063"/>
            <a:ext cx="2327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Sudbury, MA</a:t>
            </a:r>
          </a:p>
        </p:txBody>
      </p:sp>
    </p:spTree>
    <p:extLst>
      <p:ext uri="{BB962C8B-B14F-4D97-AF65-F5344CB8AC3E}">
        <p14:creationId xmlns:p14="http://schemas.microsoft.com/office/powerpoint/2010/main" val="106310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F8B6-63B8-F1C6-0647-CD7CA86AE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/>
              <a:t>Background on MBTA Communities</a:t>
            </a:r>
          </a:p>
        </p:txBody>
      </p:sp>
    </p:spTree>
    <p:extLst>
      <p:ext uri="{BB962C8B-B14F-4D97-AF65-F5344CB8AC3E}">
        <p14:creationId xmlns:p14="http://schemas.microsoft.com/office/powerpoint/2010/main" val="286974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F299-1A5B-C6F8-FF7E-03C05DD5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History of MBTA Communities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DAC9-6620-0645-286F-7F4B5052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The MBTA Communities Law was passed by the MA Legislature in 2021</a:t>
            </a:r>
          </a:p>
          <a:p>
            <a:pPr lvl="1">
              <a:lnSpc>
                <a:spcPct val="150000"/>
              </a:lnSpc>
            </a:pPr>
            <a:r>
              <a:rPr lang="en-US"/>
              <a:t>The law applies to all cities &amp; towns that have MBTA transit stops or are bordering communities with transit stops</a:t>
            </a:r>
          </a:p>
          <a:p>
            <a:pPr lvl="1">
              <a:lnSpc>
                <a:spcPct val="150000"/>
              </a:lnSpc>
            </a:pPr>
            <a:r>
              <a:rPr lang="en-US"/>
              <a:t>The goal of the legislation is to address Massachusetts’ housing shortage</a:t>
            </a:r>
          </a:p>
          <a:p>
            <a:pPr lvl="1">
              <a:lnSpc>
                <a:spcPct val="150000"/>
              </a:lnSpc>
            </a:pPr>
            <a:r>
              <a:rPr lang="en-US"/>
              <a:t>Requires communities to change zoning regulations to allow </a:t>
            </a:r>
            <a:r>
              <a:rPr lang="en-US" i="1"/>
              <a:t>multi-family housing </a:t>
            </a:r>
            <a:r>
              <a:rPr lang="en-US"/>
              <a:t>by right in one or more zoning districts</a:t>
            </a:r>
            <a:endParaRPr lang="en-US" i="1"/>
          </a:p>
          <a:p>
            <a:pPr lvl="1">
              <a:lnSpc>
                <a:spcPct val="150000"/>
              </a:lnSpc>
            </a:pPr>
            <a:r>
              <a:rPr lang="en-US"/>
              <a:t>Law requires the creation of a zoning district - </a:t>
            </a:r>
            <a:r>
              <a:rPr lang="en-US" b="1" i="1" u="sng"/>
              <a:t>it is not a production mandate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F299-1A5B-C6F8-FF7E-03C05DD5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The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DAC9-6620-0645-286F-7F4B5052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/>
              <a:t>Section 3A – MBTA communities must </a:t>
            </a:r>
            <a:r>
              <a:rPr lang="en-US" b="1" i="1"/>
              <a:t>zone</a:t>
            </a:r>
            <a:r>
              <a:rPr lang="en-US"/>
              <a:t> for multi-family housing</a:t>
            </a:r>
          </a:p>
          <a:p>
            <a:pPr lvl="1">
              <a:lnSpc>
                <a:spcPct val="150000"/>
              </a:lnSpc>
            </a:pPr>
            <a:r>
              <a:rPr lang="en-US" sz="2800"/>
              <a:t>Zoning requirements to comply with the statute:</a:t>
            </a:r>
          </a:p>
          <a:p>
            <a:pPr lvl="2">
              <a:lnSpc>
                <a:spcPct val="150000"/>
              </a:lnSpc>
            </a:pPr>
            <a:r>
              <a:rPr lang="en-US" sz="2200"/>
              <a:t>Multi-family housing is permitted as of right</a:t>
            </a:r>
          </a:p>
          <a:p>
            <a:pPr lvl="2">
              <a:lnSpc>
                <a:spcPct val="150000"/>
              </a:lnSpc>
            </a:pPr>
            <a:r>
              <a:rPr lang="en-US" sz="2200"/>
              <a:t>No age restrictions and suitable for families with children (cannot restrict unit size)</a:t>
            </a:r>
          </a:p>
          <a:p>
            <a:pPr lvl="2">
              <a:lnSpc>
                <a:spcPct val="150000"/>
              </a:lnSpc>
            </a:pPr>
            <a:r>
              <a:rPr lang="en-US" sz="2200"/>
              <a:t>Minimum gross density of 15 units per acre</a:t>
            </a:r>
          </a:p>
          <a:p>
            <a:pPr lvl="2">
              <a:lnSpc>
                <a:spcPct val="150000"/>
              </a:lnSpc>
            </a:pPr>
            <a:r>
              <a:rPr lang="en-US" sz="2200"/>
              <a:t>Within 0.5 miles of a commuter rail station, subway station, ferry terminal, or bus station</a:t>
            </a:r>
            <a:r>
              <a:rPr lang="en-US" sz="2200">
                <a:solidFill>
                  <a:srgbClr val="FF0000"/>
                </a:solidFill>
              </a:rPr>
              <a:t>*</a:t>
            </a:r>
            <a:endParaRPr lang="en-US" sz="2200"/>
          </a:p>
          <a:p>
            <a:pPr marL="1371600" lvl="3" indent="0">
              <a:lnSpc>
                <a:spcPct val="150000"/>
              </a:lnSpc>
              <a:buNone/>
            </a:pPr>
            <a:r>
              <a:rPr lang="en-US" sz="2000">
                <a:solidFill>
                  <a:srgbClr val="FF0000"/>
                </a:solidFill>
              </a:rPr>
              <a:t>*</a:t>
            </a:r>
            <a:r>
              <a:rPr lang="en-US" sz="2000"/>
              <a:t>This requirement does not specifically apply to Salisbury, which is an Adjacent Community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4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1BDF-A7CF-AF29-F39E-38F890FD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Merrimack Valley 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53EA5-06A1-2210-D7E8-EC0C8616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4" y="1465586"/>
            <a:ext cx="7429150" cy="4327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0C900-E494-121A-F6D1-ADCFDFD8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204" y="2809004"/>
            <a:ext cx="27527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39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VP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75BC"/>
      </a:accent1>
      <a:accent2>
        <a:srgbClr val="0E6C55"/>
      </a:accent2>
      <a:accent3>
        <a:srgbClr val="608054"/>
      </a:accent3>
      <a:accent4>
        <a:srgbClr val="6D9633"/>
      </a:accent4>
      <a:accent5>
        <a:srgbClr val="92A776"/>
      </a:accent5>
      <a:accent6>
        <a:srgbClr val="0B68A5"/>
      </a:accent6>
      <a:hlink>
        <a:srgbClr val="0563C1"/>
      </a:hlink>
      <a:folHlink>
        <a:srgbClr val="00A3D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BCE88B-0934-4109-BE8D-6114593540FF}" vid="{1A921571-7E4D-4589-A55B-95020C201E5F}"/>
    </a:ext>
  </a:extLst>
</a:theme>
</file>

<file path=ppt/theme/theme2.xml><?xml version="1.0" encoding="utf-8"?>
<a:theme xmlns:a="http://schemas.openxmlformats.org/drawingml/2006/main" name="1_Office Theme">
  <a:themeElements>
    <a:clrScheme name="MVP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75BC"/>
      </a:accent1>
      <a:accent2>
        <a:srgbClr val="0E6C55"/>
      </a:accent2>
      <a:accent3>
        <a:srgbClr val="608054"/>
      </a:accent3>
      <a:accent4>
        <a:srgbClr val="6D9633"/>
      </a:accent4>
      <a:accent5>
        <a:srgbClr val="92A776"/>
      </a:accent5>
      <a:accent6>
        <a:srgbClr val="0B68A5"/>
      </a:accent6>
      <a:hlink>
        <a:srgbClr val="0563C1"/>
      </a:hlink>
      <a:folHlink>
        <a:srgbClr val="00A3D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55cbe2-90f4-42f7-8e5f-2fe46d26f459">
      <Terms xmlns="http://schemas.microsoft.com/office/infopath/2007/PartnerControls"/>
    </lcf76f155ced4ddcb4097134ff3c332f>
    <TaxCatchAll xmlns="8dbcb0a6-e62a-4c5d-80b1-6649c2027d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9F9B1156AA1E4CAD9D26DB8797CD02" ma:contentTypeVersion="16" ma:contentTypeDescription="Create a new document." ma:contentTypeScope="" ma:versionID="0c706f136599c996e5e73031d52175e4">
  <xsd:schema xmlns:xsd="http://www.w3.org/2001/XMLSchema" xmlns:xs="http://www.w3.org/2001/XMLSchema" xmlns:p="http://schemas.microsoft.com/office/2006/metadata/properties" xmlns:ns2="0555cbe2-90f4-42f7-8e5f-2fe46d26f459" xmlns:ns3="8dbcb0a6-e62a-4c5d-80b1-6649c2027dd7" targetNamespace="http://schemas.microsoft.com/office/2006/metadata/properties" ma:root="true" ma:fieldsID="416f76445074c7297b81a202b03d7f2f" ns2:_="" ns3:_="">
    <xsd:import namespace="0555cbe2-90f4-42f7-8e5f-2fe46d26f459"/>
    <xsd:import namespace="8dbcb0a6-e62a-4c5d-80b1-6649c2027d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5cbe2-90f4-42f7-8e5f-2fe46d26f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dc2c1f4-5114-4078-ba0c-2183fc9591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cb0a6-e62a-4c5d-80b1-6649c2027d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b2ef816-1dda-4079-aad1-c60246490ebe}" ma:internalName="TaxCatchAll" ma:showField="CatchAllData" ma:web="8dbcb0a6-e62a-4c5d-80b1-6649c2027d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9017BD-261A-41F6-830B-9E7575A53F12}">
  <ds:schemaRefs>
    <ds:schemaRef ds:uri="0555cbe2-90f4-42f7-8e5f-2fe46d26f459"/>
    <ds:schemaRef ds:uri="8dbcb0a6-e62a-4c5d-80b1-6649c2027d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596EB8-0C6A-4ECF-B704-AC6C30AD83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7485B-FDC3-4DAF-8747-D7E4E5254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5cbe2-90f4-42f7-8e5f-2fe46d26f459"/>
    <ds:schemaRef ds:uri="8dbcb0a6-e62a-4c5d-80b1-6649c2027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</TotalTime>
  <Words>1078</Words>
  <Application>Microsoft Office PowerPoint</Application>
  <PresentationFormat>Widescreen</PresentationFormat>
  <Paragraphs>140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 Next</vt:lpstr>
      <vt:lpstr>Avenir Next Medium</vt:lpstr>
      <vt:lpstr>Calibri</vt:lpstr>
      <vt:lpstr>Default Theme</vt:lpstr>
      <vt:lpstr>1_Office Theme</vt:lpstr>
      <vt:lpstr>Salisbury MBTA Communities Forum</vt:lpstr>
      <vt:lpstr>Agenda</vt:lpstr>
      <vt:lpstr>PowerPoint Presentation</vt:lpstr>
      <vt:lpstr>What is Multifamily Housing?</vt:lpstr>
      <vt:lpstr>What Could Multifamily Look Like?</vt:lpstr>
      <vt:lpstr>PowerPoint Presentation</vt:lpstr>
      <vt:lpstr>History of MBTA Communities Legislation</vt:lpstr>
      <vt:lpstr>The Legislation</vt:lpstr>
      <vt:lpstr>Merrimack Valley Region</vt:lpstr>
      <vt:lpstr>Salisbury’s Requirements</vt:lpstr>
      <vt:lpstr>Timeline for Implementation</vt:lpstr>
      <vt:lpstr>Why Compliance Matters: The law is NOT optional</vt:lpstr>
      <vt:lpstr>PowerPoint Presentation</vt:lpstr>
      <vt:lpstr>PowerPoint Presentation</vt:lpstr>
      <vt:lpstr>Factors In Considering Potential District Locations</vt:lpstr>
      <vt:lpstr>Dimensional Requirements</vt:lpstr>
      <vt:lpstr>Potential District Locations Identified 4/3/2023</vt:lpstr>
      <vt:lpstr>Proposed Overlay Districts at 1/11 Forum</vt:lpstr>
      <vt:lpstr>Current Proposed Overlay Districts</vt:lpstr>
      <vt:lpstr>Bridge Road – Subdistrict 1</vt:lpstr>
      <vt:lpstr>McKenna Mountain – Subdistrict 2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MBTA Communities in North Andover</dc:title>
  <dc:creator>Kayla Rennie</dc:creator>
  <cp:lastModifiedBy>Kayla Rennie</cp:lastModifiedBy>
  <cp:revision>2</cp:revision>
  <dcterms:created xsi:type="dcterms:W3CDTF">2023-07-13T14:31:07Z</dcterms:created>
  <dcterms:modified xsi:type="dcterms:W3CDTF">2024-03-11T17:17:09Z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0x0101008F9F9B1156AA1E4CAD9D26DB8797CD02</vt:lpwstr>
  </property>
</Properties>
</file>