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7" r:id="rId5"/>
    <p:sldId id="260" r:id="rId6"/>
    <p:sldId id="259" r:id="rId7"/>
    <p:sldId id="265" r:id="rId8"/>
    <p:sldId id="266" r:id="rId9"/>
    <p:sldId id="262" r:id="rId10"/>
    <p:sldId id="263" r:id="rId11"/>
    <p:sldId id="261" r:id="rId12"/>
    <p:sldId id="269" r:id="rId13"/>
    <p:sldId id="268" r:id="rId14"/>
    <p:sldId id="271" r:id="rId15"/>
    <p:sldId id="272" r:id="rId16"/>
    <p:sldId id="273" r:id="rId17"/>
    <p:sldId id="274" r:id="rId18"/>
    <p:sldId id="275" r:id="rId19"/>
    <p:sldId id="270"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0" d="100"/>
          <a:sy n="80" d="100"/>
        </p:scale>
        <p:origin x="1734" y="8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DDB2-4FFF-41FD-B559-746D955D3F61}"/>
              </a:ext>
            </a:extLst>
          </p:cNvPr>
          <p:cNvSpPr>
            <a:spLocks noGrp="1"/>
          </p:cNvSpPr>
          <p:nvPr>
            <p:ph type="ctrTitle"/>
          </p:nvPr>
        </p:nvSpPr>
        <p:spPr/>
        <p:txBody>
          <a:bodyPr/>
          <a:lstStyle/>
          <a:p>
            <a:pPr algn="ctr"/>
            <a:r>
              <a:rPr lang="en-US" dirty="0"/>
              <a:t>Solar Bylaw Workshop</a:t>
            </a:r>
          </a:p>
        </p:txBody>
      </p:sp>
      <p:sp>
        <p:nvSpPr>
          <p:cNvPr id="3" name="Subtitle 2">
            <a:extLst>
              <a:ext uri="{FF2B5EF4-FFF2-40B4-BE49-F238E27FC236}">
                <a16:creationId xmlns:a16="http://schemas.microsoft.com/office/drawing/2014/main" id="{71020B16-EF8D-47D7-B782-07E770D01774}"/>
              </a:ext>
            </a:extLst>
          </p:cNvPr>
          <p:cNvSpPr>
            <a:spLocks noGrp="1"/>
          </p:cNvSpPr>
          <p:nvPr>
            <p:ph type="subTitle" idx="1"/>
          </p:nvPr>
        </p:nvSpPr>
        <p:spPr/>
        <p:txBody>
          <a:bodyPr/>
          <a:lstStyle/>
          <a:p>
            <a:pPr algn="ctr"/>
            <a:r>
              <a:rPr lang="en-US" dirty="0"/>
              <a:t>November 21</a:t>
            </a:r>
            <a:r>
              <a:rPr lang="en-US" baseline="30000" dirty="0"/>
              <a:t>st</a:t>
            </a:r>
            <a:r>
              <a:rPr lang="en-US" dirty="0"/>
              <a:t>, 2022</a:t>
            </a:r>
          </a:p>
        </p:txBody>
      </p:sp>
    </p:spTree>
    <p:extLst>
      <p:ext uri="{BB962C8B-B14F-4D97-AF65-F5344CB8AC3E}">
        <p14:creationId xmlns:p14="http://schemas.microsoft.com/office/powerpoint/2010/main" val="1721781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7746-F88E-4EC4-AE2C-6E978AF90DBE}"/>
              </a:ext>
            </a:extLst>
          </p:cNvPr>
          <p:cNvSpPr>
            <a:spLocks noGrp="1"/>
          </p:cNvSpPr>
          <p:nvPr>
            <p:ph type="title"/>
          </p:nvPr>
        </p:nvSpPr>
        <p:spPr/>
        <p:txBody>
          <a:bodyPr/>
          <a:lstStyle/>
          <a:p>
            <a:pPr algn="ctr"/>
            <a:r>
              <a:rPr lang="en-US" dirty="0"/>
              <a:t>Large-Scale &amp; Medium-Scale Permitting Process</a:t>
            </a:r>
          </a:p>
        </p:txBody>
      </p:sp>
      <p:sp>
        <p:nvSpPr>
          <p:cNvPr id="3" name="Content Placeholder 2">
            <a:extLst>
              <a:ext uri="{FF2B5EF4-FFF2-40B4-BE49-F238E27FC236}">
                <a16:creationId xmlns:a16="http://schemas.microsoft.com/office/drawing/2014/main" id="{F05E98C1-D66A-4491-9613-1E0DD6425532}"/>
              </a:ext>
            </a:extLst>
          </p:cNvPr>
          <p:cNvSpPr>
            <a:spLocks noGrp="1"/>
          </p:cNvSpPr>
          <p:nvPr>
            <p:ph idx="1"/>
          </p:nvPr>
        </p:nvSpPr>
        <p:spPr>
          <a:xfrm>
            <a:off x="677334" y="2216075"/>
            <a:ext cx="8821668" cy="4184725"/>
          </a:xfrm>
        </p:spPr>
        <p:txBody>
          <a:bodyPr>
            <a:normAutofit lnSpcReduction="10000"/>
          </a:bodyPr>
          <a:lstStyle/>
          <a:p>
            <a:pPr marL="0" indent="0">
              <a:buNone/>
            </a:pPr>
            <a:r>
              <a:rPr lang="en-US" sz="2000" b="1" u="sng" dirty="0"/>
              <a:t>Existing Large-Scale Permitting Process:</a:t>
            </a:r>
          </a:p>
          <a:p>
            <a:r>
              <a:rPr lang="en-US" dirty="0"/>
              <a:t>Large-scale and medium-scale ground mounted solar photovoltaic installations with more than 2,100 square feet in size shall undergo site plan review by the Planning Board prior to construction, installation or modification as provided in this section.  A large-scale or medium-scale solar photovoltaic installation shall require site plan review as a major project under Article XVIII. An on-site photovoltaic installation shall require site plan review as a minor project under Article XVIII. Small-scale solar photovoltaic installations are excluded from Site Plan Review. The site plan review application shall be filed in accordance with Article XVIII.</a:t>
            </a:r>
          </a:p>
          <a:p>
            <a:r>
              <a:rPr lang="en-US" dirty="0"/>
              <a:t>Site Plan Review Application would require submission of required documents under §300-146.1.</a:t>
            </a:r>
          </a:p>
          <a:p>
            <a:r>
              <a:rPr lang="en-US" dirty="0"/>
              <a:t>Proposed change is to add medium-scale in with the large-scale permitting process.</a:t>
            </a:r>
          </a:p>
        </p:txBody>
      </p:sp>
    </p:spTree>
    <p:extLst>
      <p:ext uri="{BB962C8B-B14F-4D97-AF65-F5344CB8AC3E}">
        <p14:creationId xmlns:p14="http://schemas.microsoft.com/office/powerpoint/2010/main" val="146309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F2F5-5EEC-41A9-8198-FBBBE4748F37}"/>
              </a:ext>
            </a:extLst>
          </p:cNvPr>
          <p:cNvSpPr>
            <a:spLocks noGrp="1"/>
          </p:cNvSpPr>
          <p:nvPr>
            <p:ph type="title"/>
          </p:nvPr>
        </p:nvSpPr>
        <p:spPr>
          <a:xfrm>
            <a:off x="602030" y="263562"/>
            <a:ext cx="8596668" cy="1320800"/>
          </a:xfrm>
        </p:spPr>
        <p:txBody>
          <a:bodyPr/>
          <a:lstStyle/>
          <a:p>
            <a:pPr algn="ctr"/>
            <a:r>
              <a:rPr lang="en-US" dirty="0"/>
              <a:t>Dimension and Density Requirements</a:t>
            </a:r>
          </a:p>
        </p:txBody>
      </p:sp>
      <p:sp>
        <p:nvSpPr>
          <p:cNvPr id="3" name="Content Placeholder 2">
            <a:extLst>
              <a:ext uri="{FF2B5EF4-FFF2-40B4-BE49-F238E27FC236}">
                <a16:creationId xmlns:a16="http://schemas.microsoft.com/office/drawing/2014/main" id="{F7479C19-6A23-4851-847C-B966A2E97268}"/>
              </a:ext>
            </a:extLst>
          </p:cNvPr>
          <p:cNvSpPr>
            <a:spLocks noGrp="1"/>
          </p:cNvSpPr>
          <p:nvPr>
            <p:ph idx="1"/>
          </p:nvPr>
        </p:nvSpPr>
        <p:spPr>
          <a:xfrm>
            <a:off x="602030" y="923962"/>
            <a:ext cx="8800154" cy="5670476"/>
          </a:xfrm>
        </p:spPr>
        <p:txBody>
          <a:bodyPr>
            <a:normAutofit fontScale="92500" lnSpcReduction="10000"/>
          </a:bodyPr>
          <a:lstStyle/>
          <a:p>
            <a:pPr lvl="0"/>
            <a:r>
              <a:rPr lang="en-US" b="1" u="sng" dirty="0"/>
              <a:t>Small-Scale Ground-Mounted Setbacks</a:t>
            </a:r>
            <a:r>
              <a:rPr lang="en-US" b="1" dirty="0"/>
              <a:t>: </a:t>
            </a:r>
            <a:r>
              <a:rPr lang="en-US" dirty="0"/>
              <a:t>The purpose of setbacks is to mitigate adverse impacts on abutting properties. For small-scale, ground-mounted solar photovoltaic installations, front, side and rear setbacks shall be as follows:</a:t>
            </a:r>
          </a:p>
          <a:p>
            <a:pPr lvl="1"/>
            <a:r>
              <a:rPr lang="en-US" dirty="0"/>
              <a:t>Front yard setbacks for small-scale ground-mounted photovoltaic installations shall have a front lot setback no closer than the existing foundation of the primary dwelling to the front property line, except when the existing foundation of the primary dwelling is more than 125 feet from the front property line or otherwise if determined appropriate by the Building Commissioner.</a:t>
            </a:r>
          </a:p>
          <a:p>
            <a:pPr lvl="1"/>
            <a:r>
              <a:rPr lang="en-US" dirty="0"/>
              <a:t>Side yard and rear yard setbacks for small-scale ground-mounted photovoltaic installations shall meet the side yard and rear yard setback as set forth in the Town of Salisbury Dimension Control Table. </a:t>
            </a:r>
          </a:p>
          <a:p>
            <a:pPr lvl="1"/>
            <a:r>
              <a:rPr lang="en-US" dirty="0"/>
              <a:t>Every abutting property shall be visually screened by a buffer strip from the project through any one or combination of the following location, distance, plantings, existing vegetation and fencing (not to exceed 6 feet).</a:t>
            </a:r>
          </a:p>
          <a:p>
            <a:pPr lvl="0"/>
            <a:r>
              <a:rPr lang="en-US" b="1" u="sng" dirty="0"/>
              <a:t>Large-Scale or Medium Scale Ground-Mounted Setbacks</a:t>
            </a:r>
            <a:r>
              <a:rPr lang="en-US" b="1" dirty="0"/>
              <a:t>: </a:t>
            </a:r>
            <a:r>
              <a:rPr lang="en-US" dirty="0"/>
              <a:t>The purpose of setbacks is to mitigate adverse impacts on abutting properties. For large-scale and medium-scale, ground-mounted solar photovoltaic installations, front, side and rear setbacks shall be as follows: </a:t>
            </a:r>
          </a:p>
          <a:p>
            <a:pPr lvl="1"/>
            <a:r>
              <a:rPr lang="en-US" dirty="0"/>
              <a:t>Minimum of 50 feet </a:t>
            </a:r>
          </a:p>
          <a:p>
            <a:pPr lvl="1"/>
            <a:r>
              <a:rPr lang="en-US" dirty="0"/>
              <a:t>Every abutting property shall be visually screened by a buffer strip from the project through any one or combination of the following location, distance, plantings, existing vegetation and fencing (not to exceed 6 feet).</a:t>
            </a:r>
          </a:p>
          <a:p>
            <a:endParaRPr lang="en-US" dirty="0"/>
          </a:p>
        </p:txBody>
      </p:sp>
    </p:spTree>
    <p:extLst>
      <p:ext uri="{BB962C8B-B14F-4D97-AF65-F5344CB8AC3E}">
        <p14:creationId xmlns:p14="http://schemas.microsoft.com/office/powerpoint/2010/main" val="3328765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DDB2-4FFF-41FD-B559-746D955D3F61}"/>
              </a:ext>
            </a:extLst>
          </p:cNvPr>
          <p:cNvSpPr>
            <a:spLocks noGrp="1"/>
          </p:cNvSpPr>
          <p:nvPr>
            <p:ph type="ctrTitle"/>
          </p:nvPr>
        </p:nvSpPr>
        <p:spPr>
          <a:xfrm>
            <a:off x="1507067" y="2404534"/>
            <a:ext cx="8623522" cy="1646302"/>
          </a:xfrm>
        </p:spPr>
        <p:txBody>
          <a:bodyPr/>
          <a:lstStyle/>
          <a:p>
            <a:pPr algn="ctr"/>
            <a:r>
              <a:rPr lang="en-US" dirty="0"/>
              <a:t>Natural Resources Protection Bylaw Workshop</a:t>
            </a:r>
          </a:p>
        </p:txBody>
      </p:sp>
      <p:sp>
        <p:nvSpPr>
          <p:cNvPr id="3" name="Subtitle 2">
            <a:extLst>
              <a:ext uri="{FF2B5EF4-FFF2-40B4-BE49-F238E27FC236}">
                <a16:creationId xmlns:a16="http://schemas.microsoft.com/office/drawing/2014/main" id="{71020B16-EF8D-47D7-B782-07E770D01774}"/>
              </a:ext>
            </a:extLst>
          </p:cNvPr>
          <p:cNvSpPr>
            <a:spLocks noGrp="1"/>
          </p:cNvSpPr>
          <p:nvPr>
            <p:ph type="subTitle" idx="1"/>
          </p:nvPr>
        </p:nvSpPr>
        <p:spPr/>
        <p:txBody>
          <a:bodyPr/>
          <a:lstStyle/>
          <a:p>
            <a:pPr algn="ctr"/>
            <a:r>
              <a:rPr lang="en-US" dirty="0"/>
              <a:t>November 21</a:t>
            </a:r>
            <a:r>
              <a:rPr lang="en-US" baseline="30000" dirty="0"/>
              <a:t>st</a:t>
            </a:r>
            <a:r>
              <a:rPr lang="en-US" dirty="0"/>
              <a:t>, 2022</a:t>
            </a:r>
          </a:p>
        </p:txBody>
      </p:sp>
    </p:spTree>
    <p:extLst>
      <p:ext uri="{BB962C8B-B14F-4D97-AF65-F5344CB8AC3E}">
        <p14:creationId xmlns:p14="http://schemas.microsoft.com/office/powerpoint/2010/main" val="1742185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48C74-FF08-48DF-AF62-467C1E2E279E}"/>
              </a:ext>
            </a:extLst>
          </p:cNvPr>
          <p:cNvSpPr>
            <a:spLocks noGrp="1"/>
          </p:cNvSpPr>
          <p:nvPr>
            <p:ph type="title"/>
          </p:nvPr>
        </p:nvSpPr>
        <p:spPr>
          <a:xfrm>
            <a:off x="677334" y="368968"/>
            <a:ext cx="8596668" cy="1320800"/>
          </a:xfrm>
        </p:spPr>
        <p:txBody>
          <a:bodyPr/>
          <a:lstStyle/>
          <a:p>
            <a:pPr algn="ctr"/>
            <a:r>
              <a:rPr lang="en-US" dirty="0"/>
              <a:t>Natural Resources Protection Bylaw</a:t>
            </a:r>
          </a:p>
        </p:txBody>
      </p:sp>
      <p:sp>
        <p:nvSpPr>
          <p:cNvPr id="3" name="Content Placeholder 2">
            <a:extLst>
              <a:ext uri="{FF2B5EF4-FFF2-40B4-BE49-F238E27FC236}">
                <a16:creationId xmlns:a16="http://schemas.microsoft.com/office/drawing/2014/main" id="{9BCB37A5-DB57-41FE-A00D-39543814B205}"/>
              </a:ext>
            </a:extLst>
          </p:cNvPr>
          <p:cNvSpPr>
            <a:spLocks noGrp="1"/>
          </p:cNvSpPr>
          <p:nvPr>
            <p:ph idx="1"/>
          </p:nvPr>
        </p:nvSpPr>
        <p:spPr>
          <a:xfrm>
            <a:off x="332991" y="1276682"/>
            <a:ext cx="5170013" cy="5383463"/>
          </a:xfrm>
        </p:spPr>
        <p:txBody>
          <a:bodyPr>
            <a:normAutofit fontScale="92500" lnSpcReduction="10000"/>
          </a:bodyPr>
          <a:lstStyle/>
          <a:p>
            <a:r>
              <a:rPr lang="en-US" sz="2200" dirty="0"/>
              <a:t>Currently, protection of natural resources in Salisbury is through the MA Wetlands Protection Act (WPA). </a:t>
            </a:r>
          </a:p>
          <a:p>
            <a:r>
              <a:rPr lang="en-US" sz="2200" dirty="0"/>
              <a:t>The WPA identifies 8 public interests to protect:</a:t>
            </a:r>
          </a:p>
          <a:p>
            <a:pPr lvl="1"/>
            <a:r>
              <a:rPr lang="en-US" sz="2200" dirty="0"/>
              <a:t>public/private water,</a:t>
            </a:r>
          </a:p>
          <a:p>
            <a:pPr lvl="1"/>
            <a:r>
              <a:rPr lang="en-US" sz="2200" dirty="0"/>
              <a:t>supply groundwater supply</a:t>
            </a:r>
          </a:p>
          <a:p>
            <a:pPr lvl="1"/>
            <a:r>
              <a:rPr lang="en-US" sz="2200" dirty="0"/>
              <a:t>flood control</a:t>
            </a:r>
          </a:p>
          <a:p>
            <a:pPr lvl="1"/>
            <a:r>
              <a:rPr lang="en-US" sz="2200" dirty="0"/>
              <a:t>storm damage prevention</a:t>
            </a:r>
          </a:p>
          <a:p>
            <a:pPr lvl="1"/>
            <a:r>
              <a:rPr lang="en-US" sz="2200" dirty="0"/>
              <a:t>prevention of pollution</a:t>
            </a:r>
          </a:p>
          <a:p>
            <a:pPr lvl="1"/>
            <a:r>
              <a:rPr lang="en-US" sz="2200" dirty="0"/>
              <a:t>protection of land containing shellfish</a:t>
            </a:r>
          </a:p>
          <a:p>
            <a:pPr lvl="1"/>
            <a:r>
              <a:rPr lang="en-US" sz="2200" dirty="0"/>
              <a:t>protection of wildlife habitat</a:t>
            </a:r>
          </a:p>
          <a:p>
            <a:pPr lvl="1"/>
            <a:r>
              <a:rPr lang="en-US" sz="2200" dirty="0"/>
              <a:t>protection of fisheries. </a:t>
            </a:r>
          </a:p>
          <a:p>
            <a:endParaRPr lang="en-US" dirty="0"/>
          </a:p>
        </p:txBody>
      </p:sp>
      <p:sp>
        <p:nvSpPr>
          <p:cNvPr id="9" name="Content Placeholder 2">
            <a:extLst>
              <a:ext uri="{FF2B5EF4-FFF2-40B4-BE49-F238E27FC236}">
                <a16:creationId xmlns:a16="http://schemas.microsoft.com/office/drawing/2014/main" id="{D1D843A8-C216-4B5F-A325-5ADBC8ABC95B}"/>
              </a:ext>
            </a:extLst>
          </p:cNvPr>
          <p:cNvSpPr txBox="1">
            <a:spLocks/>
          </p:cNvSpPr>
          <p:nvPr/>
        </p:nvSpPr>
        <p:spPr>
          <a:xfrm>
            <a:off x="5503004" y="1276682"/>
            <a:ext cx="5170013" cy="53834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200" dirty="0"/>
              <a:t>The WPA does not protect:</a:t>
            </a:r>
          </a:p>
          <a:p>
            <a:pPr lvl="1"/>
            <a:r>
              <a:rPr lang="en-US" sz="2000" dirty="0"/>
              <a:t>Open Space </a:t>
            </a:r>
          </a:p>
          <a:p>
            <a:pPr lvl="1"/>
            <a:r>
              <a:rPr lang="en-US" sz="2000" dirty="0"/>
              <a:t>upland Forests</a:t>
            </a:r>
          </a:p>
          <a:p>
            <a:pPr lvl="1"/>
            <a:r>
              <a:rPr lang="en-US" sz="2200" dirty="0"/>
              <a:t>wildlife not endangered</a:t>
            </a:r>
          </a:p>
          <a:p>
            <a:pPr lvl="1"/>
            <a:r>
              <a:rPr lang="en-US" sz="2200" dirty="0"/>
              <a:t>wildlife corridors</a:t>
            </a:r>
          </a:p>
          <a:p>
            <a:pPr lvl="1"/>
            <a:r>
              <a:rPr lang="en-US" sz="2200" dirty="0"/>
              <a:t>Isolated wetlands</a:t>
            </a:r>
          </a:p>
          <a:p>
            <a:pPr lvl="1"/>
            <a:r>
              <a:rPr lang="en-US" sz="2200" dirty="0"/>
              <a:t>Vernal pools not certified or otherwise protected.</a:t>
            </a:r>
          </a:p>
          <a:p>
            <a:pPr lvl="1"/>
            <a:r>
              <a:rPr lang="en-US" sz="2200" dirty="0"/>
              <a:t>Land effected by sea level rise.</a:t>
            </a:r>
          </a:p>
          <a:p>
            <a:endParaRPr lang="en-US" dirty="0"/>
          </a:p>
        </p:txBody>
      </p:sp>
    </p:spTree>
    <p:extLst>
      <p:ext uri="{BB962C8B-B14F-4D97-AF65-F5344CB8AC3E}">
        <p14:creationId xmlns:p14="http://schemas.microsoft.com/office/powerpoint/2010/main" val="312924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3A61-628B-43F1-8526-DF59CB035012}"/>
              </a:ext>
            </a:extLst>
          </p:cNvPr>
          <p:cNvSpPr>
            <a:spLocks noGrp="1"/>
          </p:cNvSpPr>
          <p:nvPr>
            <p:ph type="title"/>
          </p:nvPr>
        </p:nvSpPr>
        <p:spPr>
          <a:xfrm>
            <a:off x="183502" y="178114"/>
            <a:ext cx="10515600" cy="1111848"/>
          </a:xfrm>
        </p:spPr>
        <p:txBody>
          <a:bodyPr/>
          <a:lstStyle/>
          <a:p>
            <a:r>
              <a:rPr lang="en-US" b="1" dirty="0"/>
              <a:t>We’re not reinventing the wheel</a:t>
            </a:r>
          </a:p>
        </p:txBody>
      </p:sp>
      <p:sp>
        <p:nvSpPr>
          <p:cNvPr id="3" name="Content Placeholder 2">
            <a:extLst>
              <a:ext uri="{FF2B5EF4-FFF2-40B4-BE49-F238E27FC236}">
                <a16:creationId xmlns:a16="http://schemas.microsoft.com/office/drawing/2014/main" id="{715DE047-912D-415B-A0C2-3EFED75FC041}"/>
              </a:ext>
            </a:extLst>
          </p:cNvPr>
          <p:cNvSpPr>
            <a:spLocks noGrp="1"/>
          </p:cNvSpPr>
          <p:nvPr>
            <p:ph idx="1"/>
          </p:nvPr>
        </p:nvSpPr>
        <p:spPr>
          <a:xfrm>
            <a:off x="663228" y="1115889"/>
            <a:ext cx="11102673" cy="3558748"/>
          </a:xfrm>
        </p:spPr>
        <p:txBody>
          <a:bodyPr>
            <a:normAutofit lnSpcReduction="10000"/>
          </a:bodyPr>
          <a:lstStyle/>
          <a:p>
            <a:r>
              <a:rPr lang="en-US" sz="2200" dirty="0"/>
              <a:t>Amesbury, Newburyport, Newbury, West Newbury, Merrimac, Rowley, Haverhill, Ipswich to name a few of the surrounding communities that all have local regulations for natural resource protection. </a:t>
            </a:r>
          </a:p>
          <a:p>
            <a:r>
              <a:rPr lang="en-US" sz="2200" dirty="0"/>
              <a:t>In developing Salisbury’s draft bylaw we referenced Amesbury, Newbury, Newburyport, Natick, Medford, Framingham, and Concord regulations. </a:t>
            </a:r>
          </a:p>
          <a:p>
            <a:r>
              <a:rPr lang="en-US" sz="2200" dirty="0"/>
              <a:t>The main content of the draft bylaw reiterates current regulations under the WPA and will use the same permitting platform for review. Applicants will not need to file additional permits. </a:t>
            </a:r>
          </a:p>
          <a:p>
            <a:r>
              <a:rPr lang="en-US" sz="2200" dirty="0"/>
              <a:t> Adopting a bylaw allows us to clarify procedure, adopt rules and regulations, and expand protection where needed. </a:t>
            </a:r>
          </a:p>
          <a:p>
            <a:endParaRPr lang="en-US" dirty="0"/>
          </a:p>
          <a:p>
            <a:endParaRPr lang="en-US" dirty="0"/>
          </a:p>
        </p:txBody>
      </p:sp>
    </p:spTree>
    <p:extLst>
      <p:ext uri="{BB962C8B-B14F-4D97-AF65-F5344CB8AC3E}">
        <p14:creationId xmlns:p14="http://schemas.microsoft.com/office/powerpoint/2010/main" val="957641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4742A-332F-416A-A71A-AF118D858A81}"/>
              </a:ext>
            </a:extLst>
          </p:cNvPr>
          <p:cNvSpPr>
            <a:spLocks noGrp="1"/>
          </p:cNvSpPr>
          <p:nvPr>
            <p:ph type="title"/>
          </p:nvPr>
        </p:nvSpPr>
        <p:spPr>
          <a:xfrm>
            <a:off x="230696" y="-165053"/>
            <a:ext cx="7675927" cy="902825"/>
          </a:xfrm>
        </p:spPr>
        <p:txBody>
          <a:bodyPr>
            <a:normAutofit fontScale="90000"/>
          </a:bodyPr>
          <a:lstStyle/>
          <a:p>
            <a:br>
              <a:rPr lang="en-US" b="1" dirty="0"/>
            </a:br>
            <a:r>
              <a:rPr lang="en-US" sz="4000" b="1" dirty="0"/>
              <a:t>What is different?</a:t>
            </a:r>
          </a:p>
        </p:txBody>
      </p:sp>
      <p:sp>
        <p:nvSpPr>
          <p:cNvPr id="3" name="Content Placeholder 2">
            <a:extLst>
              <a:ext uri="{FF2B5EF4-FFF2-40B4-BE49-F238E27FC236}">
                <a16:creationId xmlns:a16="http://schemas.microsoft.com/office/drawing/2014/main" id="{9978365D-DB7C-49C1-A7E2-B9D1C6856F7E}"/>
              </a:ext>
            </a:extLst>
          </p:cNvPr>
          <p:cNvSpPr>
            <a:spLocks noGrp="1"/>
          </p:cNvSpPr>
          <p:nvPr>
            <p:ph idx="1"/>
          </p:nvPr>
        </p:nvSpPr>
        <p:spPr>
          <a:xfrm>
            <a:off x="807311" y="1048265"/>
            <a:ext cx="4899172" cy="4988642"/>
          </a:xfrm>
        </p:spPr>
        <p:txBody>
          <a:bodyPr>
            <a:normAutofit fontScale="25000" lnSpcReduction="20000"/>
          </a:bodyPr>
          <a:lstStyle/>
          <a:p>
            <a:pPr marL="0" indent="0">
              <a:buNone/>
            </a:pPr>
            <a:r>
              <a:rPr lang="en-US" sz="7200" b="1" dirty="0">
                <a:cs typeface="Arial" panose="020B0604020202020204" pitchFamily="34" charset="0"/>
              </a:rPr>
              <a:t>Section 1.1 - Purpose </a:t>
            </a:r>
          </a:p>
          <a:p>
            <a:pPr marL="0" indent="0">
              <a:buNone/>
            </a:pPr>
            <a:r>
              <a:rPr lang="en-US" sz="7200" dirty="0">
                <a:cs typeface="Arial" panose="020B0604020202020204" pitchFamily="34" charset="0"/>
              </a:rPr>
              <a:t>Expanded on the “interests” from the WPA: New additions in yellow</a:t>
            </a:r>
          </a:p>
          <a:p>
            <a:pPr lvl="1"/>
            <a:r>
              <a:rPr lang="en-US" sz="4800" dirty="0">
                <a:cs typeface="Arial" panose="020B0604020202020204" pitchFamily="34" charset="0"/>
              </a:rPr>
              <a:t>Public or private water supply</a:t>
            </a:r>
          </a:p>
          <a:p>
            <a:pPr lvl="1"/>
            <a:r>
              <a:rPr lang="en-US" sz="4800" dirty="0">
                <a:highlight>
                  <a:srgbClr val="FFFF00"/>
                </a:highlight>
                <a:cs typeface="Arial" panose="020B0604020202020204" pitchFamily="34" charset="0"/>
              </a:rPr>
              <a:t>aquifer protection district</a:t>
            </a:r>
          </a:p>
          <a:p>
            <a:pPr lvl="1"/>
            <a:r>
              <a:rPr lang="en-US" sz="4800" dirty="0">
                <a:cs typeface="Arial" panose="020B0604020202020204" pitchFamily="34" charset="0"/>
              </a:rPr>
              <a:t> groundwater</a:t>
            </a:r>
          </a:p>
          <a:p>
            <a:pPr lvl="1"/>
            <a:r>
              <a:rPr lang="en-US" sz="4800" dirty="0">
                <a:cs typeface="Arial" panose="020B0604020202020204" pitchFamily="34" charset="0"/>
              </a:rPr>
              <a:t> flood control</a:t>
            </a:r>
          </a:p>
          <a:p>
            <a:pPr lvl="1"/>
            <a:r>
              <a:rPr lang="en-US" sz="4800" dirty="0">
                <a:cs typeface="Arial" panose="020B0604020202020204" pitchFamily="34" charset="0"/>
              </a:rPr>
              <a:t> storm damage prevention</a:t>
            </a:r>
          </a:p>
          <a:p>
            <a:pPr lvl="1"/>
            <a:r>
              <a:rPr lang="en-US" sz="4800" dirty="0">
                <a:cs typeface="Arial" panose="020B0604020202020204" pitchFamily="34" charset="0"/>
              </a:rPr>
              <a:t> water pollution</a:t>
            </a:r>
          </a:p>
          <a:p>
            <a:pPr lvl="1"/>
            <a:r>
              <a:rPr lang="en-US" sz="4800" dirty="0">
                <a:cs typeface="Arial" panose="020B0604020202020204" pitchFamily="34" charset="0"/>
              </a:rPr>
              <a:t> fisheries</a:t>
            </a:r>
          </a:p>
          <a:p>
            <a:pPr lvl="1"/>
            <a:r>
              <a:rPr lang="en-US" sz="4800" dirty="0">
                <a:cs typeface="Arial" panose="020B0604020202020204" pitchFamily="34" charset="0"/>
              </a:rPr>
              <a:t> shellfish</a:t>
            </a:r>
          </a:p>
          <a:p>
            <a:pPr lvl="1"/>
            <a:r>
              <a:rPr lang="en-US" sz="4800" dirty="0">
                <a:cs typeface="Arial" panose="020B0604020202020204" pitchFamily="34" charset="0"/>
              </a:rPr>
              <a:t> </a:t>
            </a:r>
            <a:r>
              <a:rPr lang="en-US" sz="4800" dirty="0">
                <a:highlight>
                  <a:srgbClr val="FFFF00"/>
                </a:highlight>
                <a:cs typeface="Arial" panose="020B0604020202020204" pitchFamily="34" charset="0"/>
              </a:rPr>
              <a:t>barrier beach</a:t>
            </a:r>
          </a:p>
          <a:p>
            <a:pPr lvl="1"/>
            <a:r>
              <a:rPr lang="en-US" sz="4800" dirty="0">
                <a:highlight>
                  <a:srgbClr val="FFFF00"/>
                </a:highlight>
                <a:cs typeface="Arial" panose="020B0604020202020204" pitchFamily="34" charset="0"/>
              </a:rPr>
              <a:t> erosion and sedimentation control</a:t>
            </a:r>
          </a:p>
          <a:p>
            <a:pPr lvl="1"/>
            <a:r>
              <a:rPr lang="en-US" sz="4800" dirty="0">
                <a:highlight>
                  <a:srgbClr val="FFFF00"/>
                </a:highlight>
                <a:cs typeface="Arial" panose="020B0604020202020204" pitchFamily="34" charset="0"/>
              </a:rPr>
              <a:t> wildlife</a:t>
            </a:r>
          </a:p>
          <a:p>
            <a:pPr lvl="1"/>
            <a:r>
              <a:rPr lang="en-US" sz="4800" dirty="0">
                <a:highlight>
                  <a:srgbClr val="FFFF00"/>
                </a:highlight>
                <a:cs typeface="Arial" panose="020B0604020202020204" pitchFamily="34" charset="0"/>
              </a:rPr>
              <a:t> wildlife habit</a:t>
            </a:r>
          </a:p>
          <a:p>
            <a:pPr lvl="1"/>
            <a:r>
              <a:rPr lang="en-US" sz="4800" dirty="0">
                <a:highlight>
                  <a:srgbClr val="FFFF00"/>
                </a:highlight>
                <a:cs typeface="Arial" panose="020B0604020202020204" pitchFamily="34" charset="0"/>
              </a:rPr>
              <a:t> agriculture</a:t>
            </a:r>
          </a:p>
          <a:p>
            <a:pPr lvl="1"/>
            <a:r>
              <a:rPr lang="en-US" sz="4800" dirty="0">
                <a:highlight>
                  <a:srgbClr val="FFFF00"/>
                </a:highlight>
                <a:cs typeface="Arial" panose="020B0604020202020204" pitchFamily="34" charset="0"/>
              </a:rPr>
              <a:t> aquaculture</a:t>
            </a:r>
          </a:p>
          <a:p>
            <a:pPr lvl="1"/>
            <a:r>
              <a:rPr lang="en-US" sz="4800" dirty="0">
                <a:highlight>
                  <a:srgbClr val="FFFF00"/>
                </a:highlight>
                <a:cs typeface="Arial" panose="020B0604020202020204" pitchFamily="34" charset="0"/>
              </a:rPr>
              <a:t> recreation</a:t>
            </a:r>
          </a:p>
          <a:p>
            <a:pPr lvl="1"/>
            <a:r>
              <a:rPr lang="en-US" sz="4800" dirty="0">
                <a:highlight>
                  <a:srgbClr val="FFFF00"/>
                </a:highlight>
                <a:cs typeface="Arial" panose="020B0604020202020204" pitchFamily="34" charset="0"/>
              </a:rPr>
              <a:t>and climate change adaptation</a:t>
            </a:r>
            <a:r>
              <a:rPr lang="en-US" sz="5600" dirty="0">
                <a:highlight>
                  <a:srgbClr val="FFFF00"/>
                </a:highlight>
                <a:cs typeface="Arial" panose="020B0604020202020204" pitchFamily="34" charset="0"/>
              </a:rPr>
              <a:t>. </a:t>
            </a:r>
          </a:p>
          <a:p>
            <a:pPr lvl="1"/>
            <a:r>
              <a:rPr lang="en-US" sz="5600" dirty="0">
                <a:highlight>
                  <a:srgbClr val="FFFF00"/>
                </a:highlight>
                <a:cs typeface="Arial" panose="020B0604020202020204" pitchFamily="34" charset="0"/>
              </a:rPr>
              <a:t>*will include open space in next draft</a:t>
            </a:r>
          </a:p>
          <a:p>
            <a:endParaRPr lang="en-US" dirty="0"/>
          </a:p>
        </p:txBody>
      </p:sp>
      <p:sp>
        <p:nvSpPr>
          <p:cNvPr id="4" name="TextBox 3">
            <a:extLst>
              <a:ext uri="{FF2B5EF4-FFF2-40B4-BE49-F238E27FC236}">
                <a16:creationId xmlns:a16="http://schemas.microsoft.com/office/drawing/2014/main" id="{A4A6923E-1AD5-4CBF-9685-9DDD18D9CFAE}"/>
              </a:ext>
            </a:extLst>
          </p:cNvPr>
          <p:cNvSpPr txBox="1"/>
          <p:nvPr/>
        </p:nvSpPr>
        <p:spPr>
          <a:xfrm>
            <a:off x="6222149" y="945627"/>
            <a:ext cx="5478439" cy="3693319"/>
          </a:xfrm>
          <a:prstGeom prst="rect">
            <a:avLst/>
          </a:prstGeom>
          <a:noFill/>
        </p:spPr>
        <p:txBody>
          <a:bodyPr wrap="square" rtlCol="0">
            <a:spAutoFit/>
          </a:bodyPr>
          <a:lstStyle/>
          <a:p>
            <a:pPr lvl="0"/>
            <a:r>
              <a:rPr lang="en-US" sz="2300" b="1" dirty="0">
                <a:cs typeface="Arial" panose="020B0604020202020204" pitchFamily="34" charset="0"/>
              </a:rPr>
              <a:t>Section 1.2 – Jurisdiction </a:t>
            </a:r>
          </a:p>
          <a:p>
            <a:pPr lvl="0"/>
            <a:r>
              <a:rPr lang="en-US" sz="2300" dirty="0">
                <a:cs typeface="Arial" panose="020B0604020202020204" pitchFamily="34" charset="0"/>
              </a:rPr>
              <a:t>Expanded to include:  </a:t>
            </a:r>
          </a:p>
          <a:p>
            <a:pPr marL="285750" lvl="0" indent="-285750">
              <a:buFont typeface="Arial" panose="020B0604020202020204" pitchFamily="34" charset="0"/>
              <a:buChar char="•"/>
            </a:pPr>
            <a:r>
              <a:rPr lang="en-US" sz="2300" dirty="0">
                <a:cs typeface="Arial" panose="020B0604020202020204" pitchFamily="34" charset="0"/>
              </a:rPr>
              <a:t>Isolated vegetated wetland</a:t>
            </a:r>
          </a:p>
          <a:p>
            <a:pPr marL="285750" lvl="0" indent="-285750">
              <a:buFont typeface="Arial" panose="020B0604020202020204" pitchFamily="34" charset="0"/>
              <a:buChar char="•"/>
            </a:pPr>
            <a:r>
              <a:rPr lang="en-US" sz="2300" dirty="0">
                <a:cs typeface="Arial" panose="020B0604020202020204" pitchFamily="34" charset="0"/>
              </a:rPr>
              <a:t>vernal pool’s not certified</a:t>
            </a:r>
          </a:p>
          <a:p>
            <a:pPr marL="285750" lvl="0" indent="-285750">
              <a:buFont typeface="Arial" panose="020B0604020202020204" pitchFamily="34" charset="0"/>
              <a:buChar char="•"/>
            </a:pPr>
            <a:r>
              <a:rPr lang="en-US" sz="2300" dirty="0">
                <a:cs typeface="Arial" panose="020B0604020202020204" pitchFamily="34" charset="0"/>
              </a:rPr>
              <a:t>Any land within the Aquifer Protection District as defined in Article X – B, the Water Resource District By-Law of the Town of Salisbury.</a:t>
            </a:r>
          </a:p>
          <a:p>
            <a:r>
              <a:rPr lang="en-US" sz="2300" dirty="0"/>
              <a:t> </a:t>
            </a:r>
          </a:p>
          <a:p>
            <a:pPr lvl="0"/>
            <a:endParaRPr lang="en-US" dirty="0"/>
          </a:p>
        </p:txBody>
      </p:sp>
    </p:spTree>
    <p:extLst>
      <p:ext uri="{BB962C8B-B14F-4D97-AF65-F5344CB8AC3E}">
        <p14:creationId xmlns:p14="http://schemas.microsoft.com/office/powerpoint/2010/main" val="956902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A7AEC-3AAB-4171-88F3-10F8BB2C4DD3}"/>
              </a:ext>
            </a:extLst>
          </p:cNvPr>
          <p:cNvSpPr>
            <a:spLocks noGrp="1"/>
          </p:cNvSpPr>
          <p:nvPr>
            <p:ph idx="1"/>
          </p:nvPr>
        </p:nvSpPr>
        <p:spPr>
          <a:xfrm>
            <a:off x="383774" y="326571"/>
            <a:ext cx="5027981" cy="6074229"/>
          </a:xfrm>
        </p:spPr>
        <p:txBody>
          <a:bodyPr>
            <a:normAutofit fontScale="70000" lnSpcReduction="20000"/>
          </a:bodyPr>
          <a:lstStyle/>
          <a:p>
            <a:pPr marL="0" indent="0">
              <a:buNone/>
            </a:pPr>
            <a:r>
              <a:rPr lang="en-US" sz="2400" b="1" dirty="0">
                <a:solidFill>
                  <a:schemeClr val="tx1"/>
                </a:solidFill>
                <a:cs typeface="Arial" panose="020B0604020202020204" pitchFamily="34" charset="0"/>
              </a:rPr>
              <a:t>Section 1.3 – Definitions</a:t>
            </a:r>
          </a:p>
          <a:p>
            <a:r>
              <a:rPr lang="en-US" sz="2600" dirty="0">
                <a:solidFill>
                  <a:schemeClr val="tx1"/>
                </a:solidFill>
                <a:cs typeface="Arial" panose="020B0604020202020204" pitchFamily="34" charset="0"/>
              </a:rPr>
              <a:t>Definitions have been greatly expanded to include the flowing definitions</a:t>
            </a:r>
          </a:p>
          <a:p>
            <a:r>
              <a:rPr lang="en-US" sz="2600" dirty="0"/>
              <a:t>Alter: </a:t>
            </a:r>
          </a:p>
          <a:p>
            <a:r>
              <a:rPr lang="en-US" sz="2600" dirty="0"/>
              <a:t>Coastal engineering structure: </a:t>
            </a:r>
          </a:p>
          <a:p>
            <a:r>
              <a:rPr lang="en-US" sz="2600" dirty="0"/>
              <a:t>Development:</a:t>
            </a:r>
            <a:r>
              <a:rPr lang="en-US" sz="2600" b="1" dirty="0"/>
              <a:t> </a:t>
            </a:r>
          </a:p>
          <a:p>
            <a:r>
              <a:rPr lang="en-US" sz="2600" dirty="0"/>
              <a:t>New development: </a:t>
            </a:r>
          </a:p>
          <a:p>
            <a:r>
              <a:rPr lang="en-US" sz="2600" dirty="0"/>
              <a:t>Redevelopment:</a:t>
            </a:r>
            <a:r>
              <a:rPr lang="en-US" sz="2600" b="1" dirty="0"/>
              <a:t> </a:t>
            </a:r>
          </a:p>
          <a:p>
            <a:r>
              <a:rPr lang="en-US" sz="2600" dirty="0"/>
              <a:t>Redevelopment and Development:</a:t>
            </a:r>
            <a:r>
              <a:rPr lang="en-US" sz="2600" b="1" dirty="0"/>
              <a:t> </a:t>
            </a:r>
          </a:p>
          <a:p>
            <a:r>
              <a:rPr lang="en-US" sz="2600" dirty="0"/>
              <a:t>Footprint: </a:t>
            </a:r>
          </a:p>
          <a:p>
            <a:r>
              <a:rPr lang="en-US" sz="2600" dirty="0"/>
              <a:t>Intermittent stream: </a:t>
            </a:r>
          </a:p>
          <a:p>
            <a:r>
              <a:rPr lang="en-US" sz="2600" dirty="0"/>
              <a:t>Isolated vegetated wetland: </a:t>
            </a:r>
          </a:p>
          <a:p>
            <a:r>
              <a:rPr lang="en-US" sz="2600" dirty="0"/>
              <a:t>No-disturbance zone:</a:t>
            </a:r>
          </a:p>
          <a:p>
            <a:r>
              <a:rPr lang="en-US" sz="2600" dirty="0"/>
              <a:t>Person: </a:t>
            </a:r>
          </a:p>
          <a:p>
            <a:r>
              <a:rPr lang="en-US" sz="2600" dirty="0"/>
              <a:t>Structure: </a:t>
            </a:r>
          </a:p>
          <a:p>
            <a:r>
              <a:rPr lang="en-US" sz="2600" dirty="0"/>
              <a:t>Substantial Improvement:</a:t>
            </a:r>
            <a:r>
              <a:rPr lang="en-US" sz="2600" b="1" dirty="0"/>
              <a:t> </a:t>
            </a:r>
          </a:p>
          <a:p>
            <a:r>
              <a:rPr lang="en-US" sz="2600" dirty="0"/>
              <a:t>Vernal pool habitat: </a:t>
            </a:r>
            <a:endParaRPr lang="en-US" sz="2600" b="1" dirty="0">
              <a:cs typeface="Arial" panose="020B0604020202020204" pitchFamily="34" charset="0"/>
            </a:endParaRPr>
          </a:p>
          <a:p>
            <a:r>
              <a:rPr lang="en-US" sz="2600" dirty="0"/>
              <a:t>Wildlife corridor </a:t>
            </a:r>
          </a:p>
        </p:txBody>
      </p:sp>
      <p:sp>
        <p:nvSpPr>
          <p:cNvPr id="7" name="Content Placeholder 2">
            <a:extLst>
              <a:ext uri="{FF2B5EF4-FFF2-40B4-BE49-F238E27FC236}">
                <a16:creationId xmlns:a16="http://schemas.microsoft.com/office/drawing/2014/main" id="{381E0C01-BFC3-44CE-B8F9-9143F06728CB}"/>
              </a:ext>
            </a:extLst>
          </p:cNvPr>
          <p:cNvSpPr txBox="1">
            <a:spLocks/>
          </p:cNvSpPr>
          <p:nvPr/>
        </p:nvSpPr>
        <p:spPr>
          <a:xfrm>
            <a:off x="5418425" y="289248"/>
            <a:ext cx="6773575" cy="4739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cs typeface="Arial" panose="020B0604020202020204" pitchFamily="34" charset="0"/>
              </a:rPr>
              <a:t>Section 1.4 – Barrier Beach Protection</a:t>
            </a:r>
          </a:p>
          <a:p>
            <a:r>
              <a:rPr lang="en-US" sz="1800" dirty="0">
                <a:cs typeface="Arial" panose="020B0604020202020204" pitchFamily="34" charset="0"/>
              </a:rPr>
              <a:t>No additional requirements proposed. Language provides clarification to existing WPA regulations. </a:t>
            </a:r>
          </a:p>
          <a:p>
            <a:r>
              <a:rPr lang="en-US" sz="1800" dirty="0">
                <a:cs typeface="Arial" panose="020B0604020202020204" pitchFamily="34" charset="0"/>
              </a:rPr>
              <a:t>May want to include additional clarification on fences or required clearance. </a:t>
            </a:r>
          </a:p>
        </p:txBody>
      </p:sp>
    </p:spTree>
    <p:extLst>
      <p:ext uri="{BB962C8B-B14F-4D97-AF65-F5344CB8AC3E}">
        <p14:creationId xmlns:p14="http://schemas.microsoft.com/office/powerpoint/2010/main" val="67943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2FF495B-C57E-4B33-8368-35B1633BF848}"/>
              </a:ext>
            </a:extLst>
          </p:cNvPr>
          <p:cNvSpPr txBox="1">
            <a:spLocks/>
          </p:cNvSpPr>
          <p:nvPr/>
        </p:nvSpPr>
        <p:spPr>
          <a:xfrm>
            <a:off x="595618" y="433368"/>
            <a:ext cx="11000764" cy="1565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latin typeface="Arial" panose="020B0604020202020204" pitchFamily="34" charset="0"/>
                <a:cs typeface="Arial" panose="020B0604020202020204" pitchFamily="34" charset="0"/>
              </a:rPr>
              <a:t>Section 2.1 – Exceptions</a:t>
            </a:r>
          </a:p>
          <a:p>
            <a:r>
              <a:rPr lang="en-US" sz="1900" dirty="0">
                <a:latin typeface="Arial" panose="020B0604020202020204" pitchFamily="34" charset="0"/>
                <a:cs typeface="Arial" panose="020B0604020202020204" pitchFamily="34" charset="0"/>
              </a:rPr>
              <a:t>No additional requirements proposed. Language provides clarification to existing WPA regulations. </a:t>
            </a:r>
          </a:p>
          <a:p>
            <a:endParaRPr lang="en-US"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F33421DB-3839-41A5-8648-6BBFEDE495A3}"/>
              </a:ext>
            </a:extLst>
          </p:cNvPr>
          <p:cNvSpPr txBox="1">
            <a:spLocks/>
          </p:cNvSpPr>
          <p:nvPr/>
        </p:nvSpPr>
        <p:spPr>
          <a:xfrm>
            <a:off x="530303" y="2284621"/>
            <a:ext cx="10208703" cy="17008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900" b="1" dirty="0">
                <a:latin typeface="Arial" panose="020B0604020202020204" pitchFamily="34" charset="0"/>
                <a:cs typeface="Arial" panose="020B0604020202020204" pitchFamily="34" charset="0"/>
              </a:rPr>
              <a:t>Section 3.1 </a:t>
            </a:r>
            <a:r>
              <a:rPr lang="en-US" sz="1900"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Application for Permits and Request for Determination   </a:t>
            </a:r>
          </a:p>
          <a:p>
            <a:r>
              <a:rPr lang="en-US" sz="1900" dirty="0">
                <a:latin typeface="Arial" panose="020B0604020202020204" pitchFamily="34" charset="0"/>
                <a:cs typeface="Arial" panose="020B0604020202020204" pitchFamily="34" charset="0"/>
              </a:rPr>
              <a:t>Most permitting will take place through WPA forms.</a:t>
            </a:r>
          </a:p>
          <a:p>
            <a:endParaRPr lang="en-US" sz="1800" dirty="0">
              <a:cs typeface="Arial" panose="020B0604020202020204" pitchFamily="34" charset="0"/>
            </a:endParaRPr>
          </a:p>
        </p:txBody>
      </p:sp>
      <p:sp>
        <p:nvSpPr>
          <p:cNvPr id="8" name="TextBox 7">
            <a:extLst>
              <a:ext uri="{FF2B5EF4-FFF2-40B4-BE49-F238E27FC236}">
                <a16:creationId xmlns:a16="http://schemas.microsoft.com/office/drawing/2014/main" id="{E016C28C-5575-49EC-9C00-4E996AA32F19}"/>
              </a:ext>
            </a:extLst>
          </p:cNvPr>
          <p:cNvSpPr txBox="1"/>
          <p:nvPr/>
        </p:nvSpPr>
        <p:spPr>
          <a:xfrm>
            <a:off x="595618" y="1236772"/>
            <a:ext cx="9737654" cy="969496"/>
          </a:xfrm>
          <a:prstGeom prst="rect">
            <a:avLst/>
          </a:prstGeom>
          <a:noFill/>
        </p:spPr>
        <p:txBody>
          <a:bodyPr wrap="square" rtlCol="0">
            <a:spAutoFit/>
          </a:bodyPr>
          <a:lstStyle/>
          <a:p>
            <a:pPr eaLnBrk="0" hangingPunct="0"/>
            <a:r>
              <a:rPr lang="en-US" sz="1900" b="1" dirty="0">
                <a:latin typeface="Arial" panose="020B0604020202020204" pitchFamily="34" charset="0"/>
                <a:cs typeface="Arial" panose="020B0604020202020204" pitchFamily="34" charset="0"/>
              </a:rPr>
              <a:t>Section 2.2 </a:t>
            </a:r>
            <a:r>
              <a:rPr lang="en-US" sz="1900"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Variances, hardship and mitigation</a:t>
            </a:r>
          </a:p>
          <a:p>
            <a:pPr marL="285750" indent="-285750" eaLnBrk="0" hangingPunct="0">
              <a:buFont typeface="Arial" panose="020B0604020202020204" pitchFamily="34" charset="0"/>
              <a:buChar char="•"/>
            </a:pPr>
            <a:r>
              <a:rPr lang="en-US" sz="1900" dirty="0">
                <a:latin typeface="Arial" panose="020B0604020202020204" pitchFamily="34" charset="0"/>
                <a:cs typeface="Arial" panose="020B0604020202020204" pitchFamily="34" charset="0"/>
              </a:rPr>
              <a:t> Allows for exceptions to the bylaw under outlined conditions. Applies only to the bylaw and not the WPA</a:t>
            </a:r>
          </a:p>
        </p:txBody>
      </p:sp>
      <p:sp>
        <p:nvSpPr>
          <p:cNvPr id="9" name="TextBox 8">
            <a:extLst>
              <a:ext uri="{FF2B5EF4-FFF2-40B4-BE49-F238E27FC236}">
                <a16:creationId xmlns:a16="http://schemas.microsoft.com/office/drawing/2014/main" id="{639DA554-BD94-4766-B16F-C0C035E5CDC4}"/>
              </a:ext>
            </a:extLst>
          </p:cNvPr>
          <p:cNvSpPr txBox="1"/>
          <p:nvPr/>
        </p:nvSpPr>
        <p:spPr>
          <a:xfrm>
            <a:off x="595618" y="3222522"/>
            <a:ext cx="11123645" cy="969496"/>
          </a:xfrm>
          <a:prstGeom prst="rect">
            <a:avLst/>
          </a:prstGeom>
          <a:noFill/>
        </p:spPr>
        <p:txBody>
          <a:bodyPr wrap="square" rtlCol="0">
            <a:spAutoFit/>
          </a:bodyPr>
          <a:lstStyle/>
          <a:p>
            <a:r>
              <a:rPr lang="en-US" sz="1900" b="1" dirty="0">
                <a:latin typeface="Arial" panose="020B0604020202020204" pitchFamily="34" charset="0"/>
                <a:cs typeface="Arial" panose="020B0604020202020204" pitchFamily="34" charset="0"/>
              </a:rPr>
              <a:t>Section 3.2 – Independent Consultants</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 Outlines the use of independent consultants for Commission Peer Review. This is a clarifying section and does not alter current operation.  </a:t>
            </a:r>
          </a:p>
        </p:txBody>
      </p:sp>
      <p:sp>
        <p:nvSpPr>
          <p:cNvPr id="10" name="TextBox 9">
            <a:extLst>
              <a:ext uri="{FF2B5EF4-FFF2-40B4-BE49-F238E27FC236}">
                <a16:creationId xmlns:a16="http://schemas.microsoft.com/office/drawing/2014/main" id="{D07B958A-4A08-4A1F-9E11-0775A3230AC9}"/>
              </a:ext>
            </a:extLst>
          </p:cNvPr>
          <p:cNvSpPr txBox="1"/>
          <p:nvPr/>
        </p:nvSpPr>
        <p:spPr>
          <a:xfrm>
            <a:off x="530303" y="4366952"/>
            <a:ext cx="9737654" cy="677108"/>
          </a:xfrm>
          <a:prstGeom prst="rect">
            <a:avLst/>
          </a:prstGeom>
          <a:noFill/>
        </p:spPr>
        <p:txBody>
          <a:bodyPr wrap="square" rtlCol="0">
            <a:spAutoFit/>
          </a:bodyPr>
          <a:lstStyle/>
          <a:p>
            <a:r>
              <a:rPr lang="en-US" sz="1900" b="1" dirty="0">
                <a:latin typeface="Arial" panose="020B0604020202020204" pitchFamily="34" charset="0"/>
                <a:cs typeface="Arial" panose="020B0604020202020204" pitchFamily="34" charset="0"/>
              </a:rPr>
              <a:t>Section 3.3 – </a:t>
            </a:r>
            <a:r>
              <a:rPr lang="en-US" sz="1900" b="1" i="1" dirty="0">
                <a:latin typeface="Arial" panose="020B0604020202020204" pitchFamily="34" charset="0"/>
                <a:cs typeface="Arial" panose="020B0604020202020204" pitchFamily="34" charset="0"/>
              </a:rPr>
              <a:t>Coordination with other Boards or Departments</a:t>
            </a:r>
            <a:endParaRPr lang="en-US" sz="19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 This is a clarifying section and does not alter current operation.  </a:t>
            </a:r>
          </a:p>
        </p:txBody>
      </p:sp>
      <p:sp>
        <p:nvSpPr>
          <p:cNvPr id="12" name="TextBox 11">
            <a:extLst>
              <a:ext uri="{FF2B5EF4-FFF2-40B4-BE49-F238E27FC236}">
                <a16:creationId xmlns:a16="http://schemas.microsoft.com/office/drawing/2014/main" id="{7C14B539-11F7-4BDD-A1CA-B582D9F3944D}"/>
              </a:ext>
            </a:extLst>
          </p:cNvPr>
          <p:cNvSpPr txBox="1"/>
          <p:nvPr/>
        </p:nvSpPr>
        <p:spPr>
          <a:xfrm>
            <a:off x="595618" y="5203515"/>
            <a:ext cx="11174568" cy="1831271"/>
          </a:xfrm>
          <a:prstGeom prst="rect">
            <a:avLst/>
          </a:prstGeom>
          <a:noFill/>
        </p:spPr>
        <p:txBody>
          <a:bodyPr wrap="square" rtlCol="0">
            <a:spAutoFit/>
          </a:bodyPr>
          <a:lstStyle/>
          <a:p>
            <a:r>
              <a:rPr lang="en-US" sz="1900" b="1" dirty="0">
                <a:latin typeface="Arial" panose="020B0604020202020204" pitchFamily="34" charset="0"/>
                <a:cs typeface="Arial" panose="020B0604020202020204" pitchFamily="34" charset="0"/>
              </a:rPr>
              <a:t>Section 3.4 – </a:t>
            </a:r>
            <a:r>
              <a:rPr lang="en-US" sz="1900" b="1" i="1" dirty="0">
                <a:latin typeface="Arial" panose="020B0604020202020204" pitchFamily="34" charset="0"/>
                <a:cs typeface="Arial" panose="020B0604020202020204" pitchFamily="34" charset="0"/>
              </a:rPr>
              <a:t>Fees</a:t>
            </a:r>
            <a:endParaRPr lang="en-US" sz="19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 A bylaw will allow the Town to Collect fees to offset the cost of administrative operation of the Commission, hiring of town counsel, and additional permitting review. </a:t>
            </a:r>
          </a:p>
          <a:p>
            <a:pPr marL="285750" indent="-285750">
              <a:buFont typeface="Arial" panose="020B0604020202020204" pitchFamily="34" charset="0"/>
              <a:buChar char="•"/>
            </a:pPr>
            <a:r>
              <a:rPr lang="en-US" sz="1900" dirty="0">
                <a:latin typeface="Arial" panose="020B0604020202020204" pitchFamily="34" charset="0"/>
                <a:cs typeface="Arial" panose="020B0604020202020204" pitchFamily="34" charset="0"/>
              </a:rPr>
              <a:t>Fees in the Conservation fund can also be used to fund projects such as land acquisition and expenditures related to conservation grant applications and conservation planning.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55681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0587BEF-CD7E-4E59-9AAF-27941633E678}"/>
              </a:ext>
            </a:extLst>
          </p:cNvPr>
          <p:cNvSpPr txBox="1">
            <a:spLocks/>
          </p:cNvSpPr>
          <p:nvPr/>
        </p:nvSpPr>
        <p:spPr>
          <a:xfrm>
            <a:off x="724231" y="503950"/>
            <a:ext cx="10510707" cy="9626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latin typeface="Arial" panose="020B0604020202020204" pitchFamily="34" charset="0"/>
                <a:cs typeface="Arial" panose="020B0604020202020204" pitchFamily="34" charset="0"/>
              </a:rPr>
              <a:t>Section 4.1 </a:t>
            </a:r>
            <a:r>
              <a:rPr lang="en-US" sz="1900"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Notice and Hearings</a:t>
            </a:r>
          </a:p>
          <a:p>
            <a:r>
              <a:rPr lang="en-US" sz="1900" dirty="0">
                <a:latin typeface="Arial" panose="020B0604020202020204" pitchFamily="34" charset="0"/>
                <a:cs typeface="Arial" panose="020B0604020202020204" pitchFamily="34" charset="0"/>
              </a:rPr>
              <a:t>No additional requirements proposed. Language provides clarification to existing WPA regulations. </a:t>
            </a:r>
          </a:p>
          <a:p>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7" name="Content Placeholder 2">
            <a:extLst>
              <a:ext uri="{FF2B5EF4-FFF2-40B4-BE49-F238E27FC236}">
                <a16:creationId xmlns:a16="http://schemas.microsoft.com/office/drawing/2014/main" id="{ACBBC0A9-1F1F-4101-B30B-52D5851C7144}"/>
              </a:ext>
            </a:extLst>
          </p:cNvPr>
          <p:cNvSpPr txBox="1">
            <a:spLocks/>
          </p:cNvSpPr>
          <p:nvPr/>
        </p:nvSpPr>
        <p:spPr>
          <a:xfrm>
            <a:off x="724231" y="1466587"/>
            <a:ext cx="10738644" cy="29436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dirty="0">
                <a:latin typeface="Arial" panose="020B0604020202020204" pitchFamily="34" charset="0"/>
                <a:cs typeface="Arial" panose="020B0604020202020204" pitchFamily="34" charset="0"/>
              </a:rPr>
              <a:t>Section 5.1 </a:t>
            </a:r>
            <a:r>
              <a:rPr lang="en-US" sz="1900" dirty="0">
                <a:latin typeface="Arial" panose="020B0604020202020204" pitchFamily="34" charset="0"/>
                <a:cs typeface="Arial" panose="020B0604020202020204" pitchFamily="34" charset="0"/>
              </a:rPr>
              <a:t>–</a:t>
            </a:r>
            <a:r>
              <a:rPr lang="en-US" sz="1900" b="1" dirty="0">
                <a:latin typeface="Arial" panose="020B0604020202020204" pitchFamily="34" charset="0"/>
                <a:cs typeface="Arial" panose="020B0604020202020204" pitchFamily="34" charset="0"/>
              </a:rPr>
              <a:t>Permits, Conditions, and Determinations</a:t>
            </a:r>
          </a:p>
          <a:p>
            <a:r>
              <a:rPr lang="en-US" sz="1900" dirty="0">
                <a:latin typeface="Arial" panose="020B0604020202020204" pitchFamily="34" charset="0"/>
                <a:cs typeface="Arial" panose="020B0604020202020204" pitchFamily="34" charset="0"/>
              </a:rPr>
              <a:t>New addition of protection for Isolated Vegetated Wetlands. Contractors will often replicate even though its not required because the loss of these areas causes flooding issues. This change would require it, protecting abutters when this is not done. </a:t>
            </a:r>
          </a:p>
          <a:p>
            <a:r>
              <a:rPr lang="en-US" sz="1900" dirty="0">
                <a:latin typeface="Arial" panose="020B0604020202020204" pitchFamily="34" charset="0"/>
                <a:cs typeface="Arial" panose="020B0604020202020204" pitchFamily="34" charset="0"/>
              </a:rPr>
              <a:t>New addition of a 25 foot no- disturbed zone. This zone can be disturbed if the conditions of the bylaw are met.</a:t>
            </a:r>
          </a:p>
          <a:p>
            <a:r>
              <a:rPr lang="en-US" sz="1900" dirty="0">
                <a:latin typeface="Arial" panose="020B0604020202020204" pitchFamily="34" charset="0"/>
                <a:cs typeface="Arial" panose="020B0604020202020204" pitchFamily="34" charset="0"/>
              </a:rPr>
              <a:t>New addition of protection for vernal pools. Vernal pools need to meet very stringent standards and are rarely certified. This would protect these resource areas without the certification but the standards must still be met.</a:t>
            </a:r>
          </a:p>
          <a:p>
            <a:pPr marL="0" indent="0">
              <a:buNone/>
            </a:pPr>
            <a:endParaRPr lang="en-US" sz="1900" dirty="0"/>
          </a:p>
          <a:p>
            <a:pPr marL="0" indent="0">
              <a:buNone/>
            </a:pPr>
            <a:r>
              <a:rPr lang="en-US" sz="1900" dirty="0">
                <a:latin typeface="Arial" panose="020B0604020202020204" pitchFamily="34" charset="0"/>
                <a:cs typeface="Arial" panose="020B0604020202020204" pitchFamily="34" charset="0"/>
              </a:rPr>
              <a:t> </a:t>
            </a:r>
          </a:p>
          <a:p>
            <a:endParaRPr lang="en-US" sz="1900" dirty="0">
              <a:latin typeface="Arial" panose="020B0604020202020204" pitchFamily="34" charset="0"/>
              <a:cs typeface="Arial" panose="020B0604020202020204" pitchFamily="34" charset="0"/>
            </a:endParaRPr>
          </a:p>
          <a:p>
            <a:pPr marL="0" indent="0">
              <a:buNone/>
            </a:pPr>
            <a:endParaRPr lang="en-US" sz="1900" dirty="0"/>
          </a:p>
        </p:txBody>
      </p:sp>
      <p:sp>
        <p:nvSpPr>
          <p:cNvPr id="9" name="Content Placeholder 2">
            <a:extLst>
              <a:ext uri="{FF2B5EF4-FFF2-40B4-BE49-F238E27FC236}">
                <a16:creationId xmlns:a16="http://schemas.microsoft.com/office/drawing/2014/main" id="{01E26741-0E63-4AB7-9E12-FC91CF928EA5}"/>
              </a:ext>
            </a:extLst>
          </p:cNvPr>
          <p:cNvSpPr>
            <a:spLocks noGrp="1"/>
          </p:cNvSpPr>
          <p:nvPr>
            <p:ph idx="1"/>
          </p:nvPr>
        </p:nvSpPr>
        <p:spPr>
          <a:xfrm>
            <a:off x="838199" y="4407153"/>
            <a:ext cx="10515600" cy="1275126"/>
          </a:xfrm>
        </p:spPr>
        <p:txBody>
          <a:bodyPr>
            <a:normAutofit lnSpcReduction="10000"/>
          </a:bodyPr>
          <a:lstStyle/>
          <a:p>
            <a:pPr marL="0" indent="0">
              <a:buNone/>
            </a:pPr>
            <a:r>
              <a:rPr lang="en-US" sz="1900" b="1" i="1" dirty="0">
                <a:solidFill>
                  <a:schemeClr val="tx1"/>
                </a:solidFill>
                <a:latin typeface="Arial" panose="020B0604020202020204" pitchFamily="34" charset="0"/>
                <a:cs typeface="Arial" panose="020B0604020202020204" pitchFamily="34" charset="0"/>
              </a:rPr>
              <a:t>Section 6.1 – Regulations:</a:t>
            </a:r>
          </a:p>
          <a:p>
            <a:r>
              <a:rPr lang="en-US" sz="1900" dirty="0">
                <a:solidFill>
                  <a:schemeClr val="tx1"/>
                </a:solidFill>
                <a:latin typeface="Arial" panose="020B0604020202020204" pitchFamily="34" charset="0"/>
                <a:cs typeface="Arial" panose="020B0604020202020204" pitchFamily="34" charset="0"/>
              </a:rPr>
              <a:t>The commission currently has rules and regulations. These would need to be updated. Rules and regs can only be changed through the public hearing process, but do not require a town meeting vote. </a:t>
            </a:r>
          </a:p>
          <a:p>
            <a:endParaRPr lang="en-US" dirty="0"/>
          </a:p>
        </p:txBody>
      </p:sp>
      <p:sp>
        <p:nvSpPr>
          <p:cNvPr id="10" name="Content Placeholder 2">
            <a:extLst>
              <a:ext uri="{FF2B5EF4-FFF2-40B4-BE49-F238E27FC236}">
                <a16:creationId xmlns:a16="http://schemas.microsoft.com/office/drawing/2014/main" id="{CF0FD8DB-020E-446B-9AAB-545FFECA5A9C}"/>
              </a:ext>
            </a:extLst>
          </p:cNvPr>
          <p:cNvSpPr txBox="1">
            <a:spLocks/>
          </p:cNvSpPr>
          <p:nvPr/>
        </p:nvSpPr>
        <p:spPr>
          <a:xfrm>
            <a:off x="835753" y="5713374"/>
            <a:ext cx="10515600" cy="1275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i="1" dirty="0">
                <a:latin typeface="Arial" panose="020B0604020202020204" pitchFamily="34" charset="0"/>
                <a:cs typeface="Arial" panose="020B0604020202020204" pitchFamily="34" charset="0"/>
              </a:rPr>
              <a:t>Section 7.1 – Security:</a:t>
            </a:r>
          </a:p>
          <a:p>
            <a:r>
              <a:rPr lang="en-US" sz="1900" dirty="0">
                <a:latin typeface="Arial" panose="020B0604020202020204" pitchFamily="34" charset="0"/>
                <a:cs typeface="Arial" panose="020B0604020202020204" pitchFamily="34" charset="0"/>
              </a:rPr>
              <a:t>No change.</a:t>
            </a:r>
          </a:p>
          <a:p>
            <a:endParaRPr lang="en-US" dirty="0"/>
          </a:p>
        </p:txBody>
      </p:sp>
    </p:spTree>
    <p:extLst>
      <p:ext uri="{BB962C8B-B14F-4D97-AF65-F5344CB8AC3E}">
        <p14:creationId xmlns:p14="http://schemas.microsoft.com/office/powerpoint/2010/main" val="3682230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06C7C56-9E2F-48EA-92E5-989B45C39F80}"/>
              </a:ext>
            </a:extLst>
          </p:cNvPr>
          <p:cNvSpPr txBox="1">
            <a:spLocks/>
          </p:cNvSpPr>
          <p:nvPr/>
        </p:nvSpPr>
        <p:spPr>
          <a:xfrm>
            <a:off x="477987" y="512007"/>
            <a:ext cx="10515600" cy="1275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i="1" dirty="0">
                <a:latin typeface="Arial" panose="020B0604020202020204" pitchFamily="34" charset="0"/>
                <a:cs typeface="Arial" panose="020B0604020202020204" pitchFamily="34" charset="0"/>
              </a:rPr>
              <a:t>Section 8.1 – Enforcement:</a:t>
            </a:r>
          </a:p>
          <a:p>
            <a:r>
              <a:rPr lang="en-US" sz="1900" dirty="0">
                <a:latin typeface="Arial" panose="020B0604020202020204" pitchFamily="34" charset="0"/>
                <a:cs typeface="Arial" panose="020B0604020202020204" pitchFamily="34" charset="0"/>
              </a:rPr>
              <a:t>Would allow the Commission to fine for violation of permits and enforcement orders.</a:t>
            </a:r>
          </a:p>
          <a:p>
            <a:r>
              <a:rPr lang="en-US" sz="1900" dirty="0">
                <a:latin typeface="Arial" panose="020B0604020202020204" pitchFamily="34" charset="0"/>
                <a:cs typeface="Arial" panose="020B0604020202020204" pitchFamily="34" charset="0"/>
              </a:rPr>
              <a:t>Would allow the Commission to pursue legal recourse</a:t>
            </a:r>
          </a:p>
          <a:p>
            <a:endParaRPr lang="en-US" dirty="0"/>
          </a:p>
        </p:txBody>
      </p:sp>
      <p:sp>
        <p:nvSpPr>
          <p:cNvPr id="7" name="Content Placeholder 2">
            <a:extLst>
              <a:ext uri="{FF2B5EF4-FFF2-40B4-BE49-F238E27FC236}">
                <a16:creationId xmlns:a16="http://schemas.microsoft.com/office/drawing/2014/main" id="{3D599B3A-CE51-457E-9EA3-BF5A4DB7B70C}"/>
              </a:ext>
            </a:extLst>
          </p:cNvPr>
          <p:cNvSpPr txBox="1">
            <a:spLocks/>
          </p:cNvSpPr>
          <p:nvPr/>
        </p:nvSpPr>
        <p:spPr>
          <a:xfrm>
            <a:off x="617946" y="1773458"/>
            <a:ext cx="10515600" cy="1275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i="1" dirty="0">
                <a:latin typeface="Arial" panose="020B0604020202020204" pitchFamily="34" charset="0"/>
                <a:cs typeface="Arial" panose="020B0604020202020204" pitchFamily="34" charset="0"/>
              </a:rPr>
              <a:t>Section 9.1 – Burden of Proof</a:t>
            </a:r>
          </a:p>
          <a:p>
            <a:r>
              <a:rPr lang="en-US" sz="1900" dirty="0">
                <a:latin typeface="Arial" panose="020B0604020202020204" pitchFamily="34" charset="0"/>
                <a:cs typeface="Arial" panose="020B0604020202020204" pitchFamily="34" charset="0"/>
              </a:rPr>
              <a:t>No change.</a:t>
            </a:r>
          </a:p>
          <a:p>
            <a:endParaRPr lang="en-US" dirty="0"/>
          </a:p>
        </p:txBody>
      </p:sp>
      <p:sp>
        <p:nvSpPr>
          <p:cNvPr id="8" name="Content Placeholder 2">
            <a:extLst>
              <a:ext uri="{FF2B5EF4-FFF2-40B4-BE49-F238E27FC236}">
                <a16:creationId xmlns:a16="http://schemas.microsoft.com/office/drawing/2014/main" id="{232DFFC3-E86A-42D2-A843-ED0D5A30BFC3}"/>
              </a:ext>
            </a:extLst>
          </p:cNvPr>
          <p:cNvSpPr txBox="1">
            <a:spLocks/>
          </p:cNvSpPr>
          <p:nvPr/>
        </p:nvSpPr>
        <p:spPr>
          <a:xfrm>
            <a:off x="617946" y="2791437"/>
            <a:ext cx="10515600" cy="1275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i="1" dirty="0">
                <a:latin typeface="Arial" panose="020B0604020202020204" pitchFamily="34" charset="0"/>
                <a:cs typeface="Arial" panose="020B0604020202020204" pitchFamily="34" charset="0"/>
              </a:rPr>
              <a:t>Section 10.1 – Relation to the Wetlands Act</a:t>
            </a:r>
          </a:p>
          <a:p>
            <a:r>
              <a:rPr lang="en-US" sz="1900" dirty="0">
                <a:latin typeface="Arial" panose="020B0604020202020204" pitchFamily="34" charset="0"/>
                <a:cs typeface="Arial" panose="020B0604020202020204" pitchFamily="34" charset="0"/>
              </a:rPr>
              <a:t>No change.</a:t>
            </a:r>
          </a:p>
          <a:p>
            <a:endParaRPr lang="en-US" dirty="0"/>
          </a:p>
        </p:txBody>
      </p:sp>
      <p:sp>
        <p:nvSpPr>
          <p:cNvPr id="9" name="Content Placeholder 2">
            <a:extLst>
              <a:ext uri="{FF2B5EF4-FFF2-40B4-BE49-F238E27FC236}">
                <a16:creationId xmlns:a16="http://schemas.microsoft.com/office/drawing/2014/main" id="{52FA90A2-70B5-4C46-AB7E-CEB431DE64F2}"/>
              </a:ext>
            </a:extLst>
          </p:cNvPr>
          <p:cNvSpPr txBox="1">
            <a:spLocks/>
          </p:cNvSpPr>
          <p:nvPr/>
        </p:nvSpPr>
        <p:spPr>
          <a:xfrm>
            <a:off x="617946" y="3672472"/>
            <a:ext cx="10515600" cy="1275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900" b="1" i="1" dirty="0">
                <a:latin typeface="Arial" panose="020B0604020202020204" pitchFamily="34" charset="0"/>
                <a:cs typeface="Arial" panose="020B0604020202020204" pitchFamily="34" charset="0"/>
              </a:rPr>
              <a:t>Section 11.1 – Severability</a:t>
            </a:r>
          </a:p>
          <a:p>
            <a:r>
              <a:rPr lang="en-US" sz="1900" dirty="0">
                <a:latin typeface="Arial" panose="020B0604020202020204" pitchFamily="34" charset="0"/>
                <a:cs typeface="Arial" panose="020B0604020202020204" pitchFamily="34" charset="0"/>
              </a:rPr>
              <a:t>No change.</a:t>
            </a:r>
          </a:p>
          <a:p>
            <a:endParaRPr lang="en-US" dirty="0"/>
          </a:p>
        </p:txBody>
      </p:sp>
    </p:spTree>
    <p:extLst>
      <p:ext uri="{BB962C8B-B14F-4D97-AF65-F5344CB8AC3E}">
        <p14:creationId xmlns:p14="http://schemas.microsoft.com/office/powerpoint/2010/main" val="36759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384A-8390-4D63-BD35-63B20B8B31E6}"/>
              </a:ext>
            </a:extLst>
          </p:cNvPr>
          <p:cNvSpPr>
            <a:spLocks noGrp="1"/>
          </p:cNvSpPr>
          <p:nvPr>
            <p:ph type="title"/>
          </p:nvPr>
        </p:nvSpPr>
        <p:spPr>
          <a:xfrm>
            <a:off x="677333" y="463345"/>
            <a:ext cx="8596668" cy="1320800"/>
          </a:xfrm>
        </p:spPr>
        <p:txBody>
          <a:bodyPr/>
          <a:lstStyle/>
          <a:p>
            <a:pPr algn="ctr"/>
            <a:r>
              <a:rPr lang="en-US" dirty="0"/>
              <a:t>What is currently allowed for Solar uses?</a:t>
            </a:r>
          </a:p>
        </p:txBody>
      </p:sp>
      <p:sp>
        <p:nvSpPr>
          <p:cNvPr id="3" name="Content Placeholder 2">
            <a:extLst>
              <a:ext uri="{FF2B5EF4-FFF2-40B4-BE49-F238E27FC236}">
                <a16:creationId xmlns:a16="http://schemas.microsoft.com/office/drawing/2014/main" id="{DEE7CEC1-5DFC-4E34-B8BA-F95E2821D163}"/>
              </a:ext>
            </a:extLst>
          </p:cNvPr>
          <p:cNvSpPr>
            <a:spLocks noGrp="1"/>
          </p:cNvSpPr>
          <p:nvPr>
            <p:ph idx="1"/>
          </p:nvPr>
        </p:nvSpPr>
        <p:spPr>
          <a:xfrm>
            <a:off x="813505" y="1193082"/>
            <a:ext cx="8596668" cy="5556633"/>
          </a:xfrm>
        </p:spPr>
        <p:txBody>
          <a:bodyPr>
            <a:normAutofit/>
          </a:bodyPr>
          <a:lstStyle/>
          <a:p>
            <a:r>
              <a:rPr lang="en-US" dirty="0"/>
              <a:t>As currently written in Article XXII Solar Photovoltaic Installations, the following uses are currently allowed:</a:t>
            </a:r>
          </a:p>
          <a:p>
            <a:r>
              <a:rPr lang="en-US" dirty="0"/>
              <a:t>Large-Scale ground mounted solar photovoltaic installations.</a:t>
            </a:r>
          </a:p>
          <a:p>
            <a:r>
              <a:rPr lang="en-US" dirty="0"/>
              <a:t>On-site solar photovoltaic installations. (accessory use for a property that already has another existing use)</a:t>
            </a:r>
          </a:p>
          <a:p>
            <a:r>
              <a:rPr lang="en-US" dirty="0"/>
              <a:t>Large Scale ground mounted solar &amp; On-site solar is allowed in the following zoning districts: </a:t>
            </a:r>
          </a:p>
          <a:p>
            <a:endParaRPr lang="en-US" dirty="0"/>
          </a:p>
          <a:p>
            <a:endParaRPr lang="en-US" dirty="0"/>
          </a:p>
          <a:p>
            <a:endParaRPr lang="en-US" dirty="0"/>
          </a:p>
          <a:p>
            <a:endParaRPr lang="en-US" dirty="0"/>
          </a:p>
          <a:p>
            <a:r>
              <a:rPr lang="en-US" dirty="0"/>
              <a:t>Accessory roof mounted solar photovoltaic installations.</a:t>
            </a:r>
          </a:p>
          <a:p>
            <a:r>
              <a:rPr lang="en-US" dirty="0"/>
              <a:t>Accessory roof mounted solar panels are allowed on any residential house in any zoning districts.</a:t>
            </a:r>
          </a:p>
        </p:txBody>
      </p:sp>
      <p:pic>
        <p:nvPicPr>
          <p:cNvPr id="4" name="Picture 3">
            <a:extLst>
              <a:ext uri="{FF2B5EF4-FFF2-40B4-BE49-F238E27FC236}">
                <a16:creationId xmlns:a16="http://schemas.microsoft.com/office/drawing/2014/main" id="{E7885EB0-F5DD-4312-BD0E-E051195F1FB8}"/>
              </a:ext>
            </a:extLst>
          </p:cNvPr>
          <p:cNvPicPr>
            <a:picLocks noChangeAspect="1"/>
          </p:cNvPicPr>
          <p:nvPr/>
        </p:nvPicPr>
        <p:blipFill>
          <a:blip r:embed="rId2"/>
          <a:stretch>
            <a:fillRect/>
          </a:stretch>
        </p:blipFill>
        <p:spPr>
          <a:xfrm>
            <a:off x="823031" y="3984395"/>
            <a:ext cx="8869013" cy="1086002"/>
          </a:xfrm>
          <a:prstGeom prst="rect">
            <a:avLst/>
          </a:prstGeom>
        </p:spPr>
      </p:pic>
      <p:pic>
        <p:nvPicPr>
          <p:cNvPr id="5" name="Picture 4">
            <a:extLst>
              <a:ext uri="{FF2B5EF4-FFF2-40B4-BE49-F238E27FC236}">
                <a16:creationId xmlns:a16="http://schemas.microsoft.com/office/drawing/2014/main" id="{B8D0FE44-2688-4136-AB02-DDE64F9FB7A5}"/>
              </a:ext>
            </a:extLst>
          </p:cNvPr>
          <p:cNvPicPr>
            <a:picLocks noChangeAspect="1"/>
          </p:cNvPicPr>
          <p:nvPr/>
        </p:nvPicPr>
        <p:blipFill>
          <a:blip r:embed="rId3"/>
          <a:stretch>
            <a:fillRect/>
          </a:stretch>
        </p:blipFill>
        <p:spPr>
          <a:xfrm>
            <a:off x="813505" y="3603342"/>
            <a:ext cx="8878539" cy="381053"/>
          </a:xfrm>
          <a:prstGeom prst="rect">
            <a:avLst/>
          </a:prstGeom>
        </p:spPr>
      </p:pic>
    </p:spTree>
    <p:extLst>
      <p:ext uri="{BB962C8B-B14F-4D97-AF65-F5344CB8AC3E}">
        <p14:creationId xmlns:p14="http://schemas.microsoft.com/office/powerpoint/2010/main" val="326383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5EBA-FF0D-4F72-963D-D20F768A934E}"/>
              </a:ext>
            </a:extLst>
          </p:cNvPr>
          <p:cNvSpPr>
            <a:spLocks noGrp="1"/>
          </p:cNvSpPr>
          <p:nvPr>
            <p:ph type="title"/>
          </p:nvPr>
        </p:nvSpPr>
        <p:spPr/>
        <p:txBody>
          <a:bodyPr/>
          <a:lstStyle/>
          <a:p>
            <a:pPr algn="ctr"/>
            <a:r>
              <a:rPr lang="en-US" dirty="0"/>
              <a:t>What is currently not allowed for Solar uses?</a:t>
            </a:r>
          </a:p>
        </p:txBody>
      </p:sp>
      <p:sp>
        <p:nvSpPr>
          <p:cNvPr id="3" name="Content Placeholder 2">
            <a:extLst>
              <a:ext uri="{FF2B5EF4-FFF2-40B4-BE49-F238E27FC236}">
                <a16:creationId xmlns:a16="http://schemas.microsoft.com/office/drawing/2014/main" id="{4CA5CA45-8AA8-40D8-85B4-C6C084EA398C}"/>
              </a:ext>
            </a:extLst>
          </p:cNvPr>
          <p:cNvSpPr>
            <a:spLocks noGrp="1"/>
          </p:cNvSpPr>
          <p:nvPr>
            <p:ph idx="1"/>
          </p:nvPr>
        </p:nvSpPr>
        <p:spPr>
          <a:xfrm>
            <a:off x="677334" y="2160590"/>
            <a:ext cx="8596668" cy="1841256"/>
          </a:xfrm>
        </p:spPr>
        <p:txBody>
          <a:bodyPr>
            <a:normAutofit/>
          </a:bodyPr>
          <a:lstStyle/>
          <a:p>
            <a:r>
              <a:rPr lang="en-US" dirty="0"/>
              <a:t>By-right Medium-scale &amp; Small-scale ground mounted solar photovoltaic installations.</a:t>
            </a:r>
          </a:p>
          <a:p>
            <a:r>
              <a:rPr lang="en-US" dirty="0"/>
              <a:t>These smaller sized ground mounted solar arrays are not allowed under our existing bylaw as a stand alone use.</a:t>
            </a:r>
          </a:p>
        </p:txBody>
      </p:sp>
    </p:spTree>
    <p:extLst>
      <p:ext uri="{BB962C8B-B14F-4D97-AF65-F5344CB8AC3E}">
        <p14:creationId xmlns:p14="http://schemas.microsoft.com/office/powerpoint/2010/main" val="324993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4AE59-21A4-4264-A432-C01C96964E7B}"/>
              </a:ext>
            </a:extLst>
          </p:cNvPr>
          <p:cNvSpPr>
            <a:spLocks noGrp="1"/>
          </p:cNvSpPr>
          <p:nvPr>
            <p:ph type="title"/>
          </p:nvPr>
        </p:nvSpPr>
        <p:spPr/>
        <p:txBody>
          <a:bodyPr/>
          <a:lstStyle/>
          <a:p>
            <a:pPr algn="ctr"/>
            <a:r>
              <a:rPr lang="en-US" dirty="0"/>
              <a:t>Existing Definitions</a:t>
            </a:r>
          </a:p>
        </p:txBody>
      </p:sp>
      <p:sp>
        <p:nvSpPr>
          <p:cNvPr id="3" name="Content Placeholder 2">
            <a:extLst>
              <a:ext uri="{FF2B5EF4-FFF2-40B4-BE49-F238E27FC236}">
                <a16:creationId xmlns:a16="http://schemas.microsoft.com/office/drawing/2014/main" id="{F8500D6C-0829-485D-966B-410BE4AB8327}"/>
              </a:ext>
            </a:extLst>
          </p:cNvPr>
          <p:cNvSpPr>
            <a:spLocks noGrp="1"/>
          </p:cNvSpPr>
          <p:nvPr>
            <p:ph idx="1"/>
          </p:nvPr>
        </p:nvSpPr>
        <p:spPr>
          <a:xfrm>
            <a:off x="677334" y="1488613"/>
            <a:ext cx="8596668" cy="3880773"/>
          </a:xfrm>
        </p:spPr>
        <p:txBody>
          <a:bodyPr>
            <a:normAutofit/>
          </a:bodyPr>
          <a:lstStyle/>
          <a:p>
            <a:r>
              <a:rPr lang="en-US" b="1" u="sng" dirty="0">
                <a:solidFill>
                  <a:srgbClr val="0070C0"/>
                </a:solidFill>
              </a:rPr>
              <a:t>LARGE-SCALE SOLAR PHOTOVOLTAIC INSTALLATION:</a:t>
            </a:r>
            <a:r>
              <a:rPr lang="en-US" b="1" dirty="0">
                <a:solidFill>
                  <a:srgbClr val="0070C0"/>
                </a:solidFill>
              </a:rPr>
              <a:t> </a:t>
            </a:r>
            <a:r>
              <a:rPr lang="en-US" dirty="0">
                <a:solidFill>
                  <a:srgbClr val="0070C0"/>
                </a:solidFill>
              </a:rPr>
              <a:t>A solar photovoltaic system that is structurally mounted on the ground and is not roof-mounted, and has a minimum rated nameplate capacity of 250 kW DC.</a:t>
            </a:r>
          </a:p>
          <a:p>
            <a:r>
              <a:rPr lang="en-US" b="1" u="sng" dirty="0">
                <a:solidFill>
                  <a:srgbClr val="FF0000"/>
                </a:solidFill>
              </a:rPr>
              <a:t>RATED NAMEPLATE CAPACITY:</a:t>
            </a:r>
            <a:r>
              <a:rPr lang="en-US" b="1" dirty="0">
                <a:solidFill>
                  <a:srgbClr val="FF0000"/>
                </a:solidFill>
              </a:rPr>
              <a:t> </a:t>
            </a:r>
            <a:r>
              <a:rPr lang="en-US" dirty="0">
                <a:solidFill>
                  <a:srgbClr val="FF0000"/>
                </a:solidFill>
              </a:rPr>
              <a:t>The maximum rated output of electric power production of the photovoltaic system in direct current (DC).</a:t>
            </a:r>
          </a:p>
          <a:p>
            <a:r>
              <a:rPr lang="en-US" b="1" u="sng" dirty="0">
                <a:solidFill>
                  <a:schemeClr val="tx1"/>
                </a:solidFill>
              </a:rPr>
              <a:t>ON-SITE SOLAR PHOTOVOLTAIC INSTALLATION</a:t>
            </a:r>
            <a:r>
              <a:rPr lang="en-US" dirty="0">
                <a:solidFill>
                  <a:schemeClr val="tx1"/>
                </a:solidFill>
              </a:rPr>
              <a:t>: A solar photovoltaic installation that is constructed at a location where other uses of the underlying property occur.</a:t>
            </a:r>
          </a:p>
          <a:p>
            <a:r>
              <a:rPr lang="en-US" b="1" u="sng" dirty="0">
                <a:solidFill>
                  <a:schemeClr val="tx1"/>
                </a:solidFill>
              </a:rPr>
              <a:t>ROOF-MOUNTED SOLAR ENERGY INSTALLATION</a:t>
            </a:r>
            <a:r>
              <a:rPr lang="en-US" dirty="0">
                <a:solidFill>
                  <a:schemeClr val="tx1"/>
                </a:solidFill>
              </a:rPr>
              <a:t>: Solar photovoltaic arrays placed on the roof of residences/carport, or commercial, industrial or institutional buildings and Town-owned municipal buildings.</a:t>
            </a:r>
          </a:p>
          <a:p>
            <a:endParaRPr lang="en-US" dirty="0"/>
          </a:p>
        </p:txBody>
      </p:sp>
    </p:spTree>
    <p:extLst>
      <p:ext uri="{BB962C8B-B14F-4D97-AF65-F5344CB8AC3E}">
        <p14:creationId xmlns:p14="http://schemas.microsoft.com/office/powerpoint/2010/main" val="69440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792F-A9A1-4DA1-A5FC-FAF7482080EE}"/>
              </a:ext>
            </a:extLst>
          </p:cNvPr>
          <p:cNvSpPr>
            <a:spLocks noGrp="1"/>
          </p:cNvSpPr>
          <p:nvPr>
            <p:ph type="title"/>
          </p:nvPr>
        </p:nvSpPr>
        <p:spPr>
          <a:xfrm>
            <a:off x="677334" y="453189"/>
            <a:ext cx="8596668" cy="1320800"/>
          </a:xfrm>
        </p:spPr>
        <p:txBody>
          <a:bodyPr/>
          <a:lstStyle/>
          <a:p>
            <a:pPr algn="ctr"/>
            <a:r>
              <a:rPr lang="en-US" dirty="0"/>
              <a:t>New Proposed Definitions</a:t>
            </a:r>
          </a:p>
        </p:txBody>
      </p:sp>
      <p:sp>
        <p:nvSpPr>
          <p:cNvPr id="3" name="Content Placeholder 2">
            <a:extLst>
              <a:ext uri="{FF2B5EF4-FFF2-40B4-BE49-F238E27FC236}">
                <a16:creationId xmlns:a16="http://schemas.microsoft.com/office/drawing/2014/main" id="{2F575BE7-9736-4542-92F7-221785DCAC7A}"/>
              </a:ext>
            </a:extLst>
          </p:cNvPr>
          <p:cNvSpPr>
            <a:spLocks noGrp="1"/>
          </p:cNvSpPr>
          <p:nvPr>
            <p:ph idx="1"/>
          </p:nvPr>
        </p:nvSpPr>
        <p:spPr>
          <a:xfrm>
            <a:off x="677334" y="1270000"/>
            <a:ext cx="8596668" cy="5442772"/>
          </a:xfrm>
        </p:spPr>
        <p:txBody>
          <a:bodyPr>
            <a:normAutofit lnSpcReduction="10000"/>
          </a:bodyPr>
          <a:lstStyle/>
          <a:p>
            <a:r>
              <a:rPr lang="en-US" b="1" u="sng" dirty="0">
                <a:solidFill>
                  <a:srgbClr val="0070C0"/>
                </a:solidFill>
              </a:rPr>
              <a:t>LARGE-SCALE GROUND-MOUNTED PHOTOVOLTAIC INSTALLATION</a:t>
            </a:r>
            <a:r>
              <a:rPr lang="en-US" dirty="0">
                <a:solidFill>
                  <a:srgbClr val="0070C0"/>
                </a:solidFill>
              </a:rPr>
              <a:t>: A solar photovoltaic system that is structurally mounted on the ground that occupies 32,000 square feet or more of surface area of solar panels.</a:t>
            </a:r>
          </a:p>
          <a:p>
            <a:r>
              <a:rPr lang="en-US" b="1" u="sng" dirty="0">
                <a:solidFill>
                  <a:srgbClr val="7030A0"/>
                </a:solidFill>
              </a:rPr>
              <a:t>MEDIUM-SCALE GROUND-MOUNTED PHOTOVOLTAIC INSTALLATION</a:t>
            </a:r>
            <a:r>
              <a:rPr lang="en-US" dirty="0">
                <a:solidFill>
                  <a:srgbClr val="7030A0"/>
                </a:solidFill>
              </a:rPr>
              <a:t>: A solar photovoltaic system that is structurally mounted on the ground that occupies more than 2,100 square feet but less than 32,000 square feet of surface area of solar panels.</a:t>
            </a:r>
          </a:p>
          <a:p>
            <a:r>
              <a:rPr lang="en-US" b="1" u="sng" dirty="0">
                <a:solidFill>
                  <a:srgbClr val="7030A0"/>
                </a:solidFill>
              </a:rPr>
              <a:t>SMALL-SCALE GROUND-MOUNTED PHOTOVOLTAIC INSTALLATION</a:t>
            </a:r>
            <a:r>
              <a:rPr lang="en-US" dirty="0">
                <a:solidFill>
                  <a:srgbClr val="7030A0"/>
                </a:solidFill>
              </a:rPr>
              <a:t>: A solar photovoltaic system that is structurally mounted on the ground that occupies 2,100 square feet or less of surface area of solar panels. Small-scale systems would only be allowed as an accessory use.</a:t>
            </a:r>
          </a:p>
          <a:p>
            <a:r>
              <a:rPr lang="en-US" b="1" u="sng" dirty="0">
                <a:solidFill>
                  <a:srgbClr val="7030A0"/>
                </a:solidFill>
              </a:rPr>
              <a:t>PHOTOVOLTAIC BUFFER STRIP:</a:t>
            </a:r>
            <a:r>
              <a:rPr lang="en-US" b="1" dirty="0">
                <a:solidFill>
                  <a:srgbClr val="7030A0"/>
                </a:solidFill>
              </a:rPr>
              <a:t> </a:t>
            </a:r>
            <a:r>
              <a:rPr lang="en-US" dirty="0">
                <a:solidFill>
                  <a:srgbClr val="7030A0"/>
                </a:solidFill>
              </a:rPr>
              <a:t>A strip of land between the solar photovoltaic arrays, and any structures accessory thereto, and the boundary of the parcel, reserved for plant material, berms, walls, or fencing to serve as a visual barrier.</a:t>
            </a:r>
            <a:endParaRPr lang="en-US" b="1" u="sng" dirty="0">
              <a:solidFill>
                <a:srgbClr val="7030A0"/>
              </a:solidFill>
            </a:endParaRPr>
          </a:p>
          <a:p>
            <a:r>
              <a:rPr lang="en-US" b="1" u="sng" dirty="0">
                <a:solidFill>
                  <a:srgbClr val="7030A0"/>
                </a:solidFill>
              </a:rPr>
              <a:t>PHOTOVOLTAIC PLANT MATERIAL:</a:t>
            </a:r>
            <a:r>
              <a:rPr lang="en-US" dirty="0">
                <a:solidFill>
                  <a:srgbClr val="7030A0"/>
                </a:solidFill>
              </a:rPr>
              <a:t> Trees or shrubs of a type and height that sufficiently screen the arrays without blocking necessary sun that would hinder the product performance, including ground cover that would screen the lower portion of the arrays.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53151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DCC62-8C1F-4220-A3D2-F7F6BF0C4A26}"/>
              </a:ext>
            </a:extLst>
          </p:cNvPr>
          <p:cNvSpPr>
            <a:spLocks noGrp="1"/>
          </p:cNvSpPr>
          <p:nvPr>
            <p:ph type="title"/>
          </p:nvPr>
        </p:nvSpPr>
        <p:spPr>
          <a:xfrm>
            <a:off x="128694" y="5378"/>
            <a:ext cx="9305762" cy="1320800"/>
          </a:xfrm>
        </p:spPr>
        <p:txBody>
          <a:bodyPr>
            <a:normAutofit fontScale="90000"/>
          </a:bodyPr>
          <a:lstStyle/>
          <a:p>
            <a:pPr algn="ctr"/>
            <a:r>
              <a:rPr lang="en-US" dirty="0"/>
              <a:t>Zoning Districts that currently allowing Large-Scale &amp; On-site Photovoltaic installations</a:t>
            </a:r>
          </a:p>
        </p:txBody>
      </p:sp>
      <p:sp>
        <p:nvSpPr>
          <p:cNvPr id="3" name="Content Placeholder 2">
            <a:extLst>
              <a:ext uri="{FF2B5EF4-FFF2-40B4-BE49-F238E27FC236}">
                <a16:creationId xmlns:a16="http://schemas.microsoft.com/office/drawing/2014/main" id="{AD11FC7E-52F4-46FC-8020-463500B8C3A6}"/>
              </a:ext>
            </a:extLst>
          </p:cNvPr>
          <p:cNvSpPr>
            <a:spLocks noGrp="1"/>
          </p:cNvSpPr>
          <p:nvPr>
            <p:ph idx="1"/>
          </p:nvPr>
        </p:nvSpPr>
        <p:spPr>
          <a:xfrm>
            <a:off x="-1" y="1326179"/>
            <a:ext cx="3125295" cy="2102822"/>
          </a:xfrm>
        </p:spPr>
        <p:txBody>
          <a:bodyPr>
            <a:normAutofit/>
          </a:bodyPr>
          <a:lstStyle/>
          <a:p>
            <a:r>
              <a:rPr lang="en-US" dirty="0"/>
              <a:t>Large-scale ground-mounted solar is allowed in the following districts: R1, C3, C4, I, LM.</a:t>
            </a:r>
          </a:p>
          <a:p>
            <a:r>
              <a:rPr lang="en-US" dirty="0"/>
              <a:t>On-site solar: </a:t>
            </a:r>
            <a:r>
              <a:rPr lang="en-US" dirty="0">
                <a:solidFill>
                  <a:prstClr val="black">
                    <a:lumMod val="75000"/>
                    <a:lumOff val="25000"/>
                  </a:prstClr>
                </a:solidFill>
              </a:rPr>
              <a:t>R1, C3, C4, I, LM, LM-B, LM-C</a:t>
            </a:r>
          </a:p>
          <a:p>
            <a:pPr marL="0" indent="0">
              <a:buNone/>
            </a:pPr>
            <a:endParaRPr lang="en-US" dirty="0">
              <a:solidFill>
                <a:prstClr val="black">
                  <a:lumMod val="75000"/>
                  <a:lumOff val="25000"/>
                </a:prstClr>
              </a:solidFill>
            </a:endParaRPr>
          </a:p>
        </p:txBody>
      </p:sp>
      <p:pic>
        <p:nvPicPr>
          <p:cNvPr id="4" name="Picture 3">
            <a:extLst>
              <a:ext uri="{FF2B5EF4-FFF2-40B4-BE49-F238E27FC236}">
                <a16:creationId xmlns:a16="http://schemas.microsoft.com/office/drawing/2014/main" id="{FB2025A5-261D-404C-9C7B-F1F45E9772A9}"/>
              </a:ext>
            </a:extLst>
          </p:cNvPr>
          <p:cNvPicPr>
            <a:picLocks noChangeAspect="1"/>
          </p:cNvPicPr>
          <p:nvPr/>
        </p:nvPicPr>
        <p:blipFill>
          <a:blip r:embed="rId2"/>
          <a:stretch>
            <a:fillRect/>
          </a:stretch>
        </p:blipFill>
        <p:spPr>
          <a:xfrm>
            <a:off x="3125295" y="1126738"/>
            <a:ext cx="6239436" cy="5586035"/>
          </a:xfrm>
          <a:prstGeom prst="rect">
            <a:avLst/>
          </a:prstGeom>
        </p:spPr>
      </p:pic>
    </p:spTree>
    <p:extLst>
      <p:ext uri="{BB962C8B-B14F-4D97-AF65-F5344CB8AC3E}">
        <p14:creationId xmlns:p14="http://schemas.microsoft.com/office/powerpoint/2010/main" val="1878644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D8C2B-4975-4C1F-B01F-20648D400B52}"/>
              </a:ext>
            </a:extLst>
          </p:cNvPr>
          <p:cNvSpPr>
            <a:spLocks noGrp="1"/>
          </p:cNvSpPr>
          <p:nvPr>
            <p:ph type="title"/>
          </p:nvPr>
        </p:nvSpPr>
        <p:spPr>
          <a:xfrm>
            <a:off x="612789" y="-16797"/>
            <a:ext cx="8596668" cy="1320800"/>
          </a:xfrm>
        </p:spPr>
        <p:txBody>
          <a:bodyPr/>
          <a:lstStyle/>
          <a:p>
            <a:pPr algn="ctr"/>
            <a:r>
              <a:rPr lang="en-US" dirty="0"/>
              <a:t>Proposed zoning districts to allow Medium-Scale</a:t>
            </a:r>
          </a:p>
        </p:txBody>
      </p:sp>
      <p:sp>
        <p:nvSpPr>
          <p:cNvPr id="3" name="Content Placeholder 2">
            <a:extLst>
              <a:ext uri="{FF2B5EF4-FFF2-40B4-BE49-F238E27FC236}">
                <a16:creationId xmlns:a16="http://schemas.microsoft.com/office/drawing/2014/main" id="{77EE4654-A5A7-497C-836E-12A9885DB706}"/>
              </a:ext>
            </a:extLst>
          </p:cNvPr>
          <p:cNvSpPr>
            <a:spLocks noGrp="1"/>
          </p:cNvSpPr>
          <p:nvPr>
            <p:ph idx="1"/>
          </p:nvPr>
        </p:nvSpPr>
        <p:spPr>
          <a:xfrm>
            <a:off x="145291" y="1304003"/>
            <a:ext cx="3071245" cy="3880773"/>
          </a:xfrm>
        </p:spPr>
        <p:txBody>
          <a:bodyPr>
            <a:normAutofit lnSpcReduction="10000"/>
          </a:bodyPr>
          <a:lstStyle/>
          <a:p>
            <a:r>
              <a:rPr lang="en-US" dirty="0">
                <a:solidFill>
                  <a:prstClr val="black">
                    <a:lumMod val="75000"/>
                    <a:lumOff val="25000"/>
                  </a:prstClr>
                </a:solidFill>
              </a:rPr>
              <a:t>Proposed new district to allow Medium-Scale: R2</a:t>
            </a:r>
          </a:p>
          <a:p>
            <a:r>
              <a:rPr lang="en-US" dirty="0">
                <a:solidFill>
                  <a:prstClr val="black">
                    <a:lumMod val="75000"/>
                    <a:lumOff val="25000"/>
                  </a:prstClr>
                </a:solidFill>
              </a:rPr>
              <a:t>Minimum allowed lot size: 43,560 SF or 1.0 acres</a:t>
            </a:r>
          </a:p>
          <a:p>
            <a:r>
              <a:rPr lang="en-US" dirty="0">
                <a:solidFill>
                  <a:prstClr val="black">
                    <a:lumMod val="75000"/>
                    <a:lumOff val="25000"/>
                  </a:prstClr>
                </a:solidFill>
              </a:rPr>
              <a:t>Allowed as by-right use in following zones: R1, R2, C3, C4, I, LM</a:t>
            </a:r>
          </a:p>
          <a:p>
            <a:r>
              <a:rPr lang="en-US" dirty="0">
                <a:solidFill>
                  <a:prstClr val="black">
                    <a:lumMod val="75000"/>
                    <a:lumOff val="25000"/>
                  </a:prstClr>
                </a:solidFill>
              </a:rPr>
              <a:t>Allowed as accessory use (on-site solar photovoltaic system) in following zones: R1, R2, C3, C4, I, LM-B, LM-C</a:t>
            </a:r>
          </a:p>
          <a:p>
            <a:endParaRPr lang="en-US" dirty="0"/>
          </a:p>
        </p:txBody>
      </p:sp>
      <p:pic>
        <p:nvPicPr>
          <p:cNvPr id="4" name="Picture 3">
            <a:extLst>
              <a:ext uri="{FF2B5EF4-FFF2-40B4-BE49-F238E27FC236}">
                <a16:creationId xmlns:a16="http://schemas.microsoft.com/office/drawing/2014/main" id="{3E7DDF9C-950D-4A08-A8D6-442EA673A079}"/>
              </a:ext>
            </a:extLst>
          </p:cNvPr>
          <p:cNvPicPr>
            <a:picLocks noChangeAspect="1"/>
          </p:cNvPicPr>
          <p:nvPr/>
        </p:nvPicPr>
        <p:blipFill>
          <a:blip r:embed="rId2"/>
          <a:stretch>
            <a:fillRect/>
          </a:stretch>
        </p:blipFill>
        <p:spPr>
          <a:xfrm>
            <a:off x="3603811" y="1194697"/>
            <a:ext cx="6236749" cy="5584420"/>
          </a:xfrm>
          <a:prstGeom prst="rect">
            <a:avLst/>
          </a:prstGeom>
        </p:spPr>
      </p:pic>
    </p:spTree>
    <p:extLst>
      <p:ext uri="{BB962C8B-B14F-4D97-AF65-F5344CB8AC3E}">
        <p14:creationId xmlns:p14="http://schemas.microsoft.com/office/powerpoint/2010/main" val="1104641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023F-B159-4485-9F56-DB2001DF5BD7}"/>
              </a:ext>
            </a:extLst>
          </p:cNvPr>
          <p:cNvSpPr>
            <a:spLocks noGrp="1"/>
          </p:cNvSpPr>
          <p:nvPr>
            <p:ph type="title"/>
          </p:nvPr>
        </p:nvSpPr>
        <p:spPr>
          <a:xfrm>
            <a:off x="569758" y="0"/>
            <a:ext cx="8596668" cy="1320800"/>
          </a:xfrm>
        </p:spPr>
        <p:txBody>
          <a:bodyPr/>
          <a:lstStyle/>
          <a:p>
            <a:pPr algn="ctr"/>
            <a:r>
              <a:rPr lang="en-US" dirty="0"/>
              <a:t>Zoning districts that allow Small-Scale Ground-Mounted Installations</a:t>
            </a:r>
          </a:p>
        </p:txBody>
      </p:sp>
      <p:sp>
        <p:nvSpPr>
          <p:cNvPr id="3" name="Content Placeholder 2">
            <a:extLst>
              <a:ext uri="{FF2B5EF4-FFF2-40B4-BE49-F238E27FC236}">
                <a16:creationId xmlns:a16="http://schemas.microsoft.com/office/drawing/2014/main" id="{8285F1A9-D173-414A-BE21-F0504B9D7F8D}"/>
              </a:ext>
            </a:extLst>
          </p:cNvPr>
          <p:cNvSpPr>
            <a:spLocks noGrp="1"/>
          </p:cNvSpPr>
          <p:nvPr>
            <p:ph idx="1"/>
          </p:nvPr>
        </p:nvSpPr>
        <p:spPr>
          <a:xfrm>
            <a:off x="95897" y="1142400"/>
            <a:ext cx="2929677" cy="2558231"/>
          </a:xfrm>
        </p:spPr>
        <p:txBody>
          <a:bodyPr/>
          <a:lstStyle/>
          <a:p>
            <a:r>
              <a:rPr lang="en-US" dirty="0">
                <a:solidFill>
                  <a:prstClr val="black">
                    <a:lumMod val="75000"/>
                    <a:lumOff val="25000"/>
                  </a:prstClr>
                </a:solidFill>
              </a:rPr>
              <a:t>Allowed as an accessory use in following zones: R1, R2, C3, C4, I, LM-B, LM-C</a:t>
            </a:r>
          </a:p>
          <a:p>
            <a:endParaRPr lang="en-US" dirty="0"/>
          </a:p>
        </p:txBody>
      </p:sp>
      <p:pic>
        <p:nvPicPr>
          <p:cNvPr id="4" name="Picture 3">
            <a:extLst>
              <a:ext uri="{FF2B5EF4-FFF2-40B4-BE49-F238E27FC236}">
                <a16:creationId xmlns:a16="http://schemas.microsoft.com/office/drawing/2014/main" id="{99D1105C-E3AF-4FB6-AEBA-8C8C5583BEF7}"/>
              </a:ext>
            </a:extLst>
          </p:cNvPr>
          <p:cNvPicPr>
            <a:picLocks noChangeAspect="1"/>
          </p:cNvPicPr>
          <p:nvPr/>
        </p:nvPicPr>
        <p:blipFill>
          <a:blip r:embed="rId2"/>
          <a:stretch>
            <a:fillRect/>
          </a:stretch>
        </p:blipFill>
        <p:spPr>
          <a:xfrm>
            <a:off x="3025574" y="1142400"/>
            <a:ext cx="6236749" cy="5584420"/>
          </a:xfrm>
          <a:prstGeom prst="rect">
            <a:avLst/>
          </a:prstGeom>
        </p:spPr>
      </p:pic>
    </p:spTree>
    <p:extLst>
      <p:ext uri="{BB962C8B-B14F-4D97-AF65-F5344CB8AC3E}">
        <p14:creationId xmlns:p14="http://schemas.microsoft.com/office/powerpoint/2010/main" val="1708365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B20A8-03E5-405D-B5D6-3619287D793A}"/>
              </a:ext>
            </a:extLst>
          </p:cNvPr>
          <p:cNvSpPr>
            <a:spLocks noGrp="1"/>
          </p:cNvSpPr>
          <p:nvPr>
            <p:ph type="title"/>
          </p:nvPr>
        </p:nvSpPr>
        <p:spPr/>
        <p:txBody>
          <a:bodyPr/>
          <a:lstStyle/>
          <a:p>
            <a:pPr algn="ctr"/>
            <a:r>
              <a:rPr lang="en-US" dirty="0"/>
              <a:t>Small-Scale/Roof-Mounted Permitting Process</a:t>
            </a:r>
          </a:p>
        </p:txBody>
      </p:sp>
      <p:sp>
        <p:nvSpPr>
          <p:cNvPr id="3" name="Content Placeholder 2">
            <a:extLst>
              <a:ext uri="{FF2B5EF4-FFF2-40B4-BE49-F238E27FC236}">
                <a16:creationId xmlns:a16="http://schemas.microsoft.com/office/drawing/2014/main" id="{2A6E73E1-964E-4BAD-A267-F3D65DAC439E}"/>
              </a:ext>
            </a:extLst>
          </p:cNvPr>
          <p:cNvSpPr>
            <a:spLocks noGrp="1"/>
          </p:cNvSpPr>
          <p:nvPr>
            <p:ph idx="1"/>
          </p:nvPr>
        </p:nvSpPr>
        <p:spPr/>
        <p:txBody>
          <a:bodyPr>
            <a:normAutofit fontScale="92500" lnSpcReduction="10000"/>
          </a:bodyPr>
          <a:lstStyle/>
          <a:p>
            <a:pPr marL="0" indent="0">
              <a:buNone/>
            </a:pPr>
            <a:r>
              <a:rPr lang="en-US" sz="2200" b="1" u="sng" dirty="0"/>
              <a:t>Recommendation:</a:t>
            </a:r>
          </a:p>
          <a:p>
            <a:r>
              <a:rPr lang="en-US" b="1" dirty="0"/>
              <a:t>Small-Scale Ground-Mounted Solar Photovoltaic and Roof-Mounted Solar Energy Installations:</a:t>
            </a:r>
          </a:p>
          <a:p>
            <a:r>
              <a:rPr lang="en-US" dirty="0"/>
              <a:t>These would only need a Building Permit issued by the Building Inspector. No Site Plan Review would be required. Permits from the Conservation Commission may still be needed if the small-scale ground-mounted system is within the 100ft wetland buffer.</a:t>
            </a:r>
          </a:p>
          <a:p>
            <a:r>
              <a:rPr lang="en-US" dirty="0"/>
              <a:t>A Special Permit from the Planning Board shall be required for a small-scale ground-mounted system when the height of the panel exceeds 20ft at its maximum extension.</a:t>
            </a:r>
          </a:p>
          <a:p>
            <a:r>
              <a:rPr lang="en-US" dirty="0"/>
              <a:t>An as-built plan would be required prior to final inspection by the Building Inspector. The as-built plan shall be submitted to the Building Inspector and Planning Department. Roof-mounted solar installations are excluded from this.</a:t>
            </a:r>
          </a:p>
        </p:txBody>
      </p:sp>
    </p:spTree>
    <p:extLst>
      <p:ext uri="{BB962C8B-B14F-4D97-AF65-F5344CB8AC3E}">
        <p14:creationId xmlns:p14="http://schemas.microsoft.com/office/powerpoint/2010/main" val="242010459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9239</TotalTime>
  <Words>1939</Words>
  <Application>Microsoft Office PowerPoint</Application>
  <PresentationFormat>Widescreen</PresentationFormat>
  <Paragraphs>165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Solar Bylaw Workshop</vt:lpstr>
      <vt:lpstr>What is currently allowed for Solar uses?</vt:lpstr>
      <vt:lpstr>What is currently not allowed for Solar uses?</vt:lpstr>
      <vt:lpstr>Existing Definitions</vt:lpstr>
      <vt:lpstr>New Proposed Definitions</vt:lpstr>
      <vt:lpstr>Zoning Districts that currently allowing Large-Scale &amp; On-site Photovoltaic installations</vt:lpstr>
      <vt:lpstr>Proposed zoning districts to allow Medium-Scale</vt:lpstr>
      <vt:lpstr>Zoning districts that allow Small-Scale Ground-Mounted Installations</vt:lpstr>
      <vt:lpstr>Small-Scale/Roof-Mounted Permitting Process</vt:lpstr>
      <vt:lpstr>Large-Scale &amp; Medium-Scale Permitting Process</vt:lpstr>
      <vt:lpstr>Dimension and Density Requirements</vt:lpstr>
      <vt:lpstr>Natural Resources Protection Bylaw Workshop</vt:lpstr>
      <vt:lpstr>Natural Resources Protection Bylaw</vt:lpstr>
      <vt:lpstr>We’re not reinventing the wheel</vt:lpstr>
      <vt:lpstr> What is different?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Bylaw Workshop</dc:title>
  <dc:creator>Asst Planner</dc:creator>
  <cp:lastModifiedBy>Asst Planner</cp:lastModifiedBy>
  <cp:revision>27</cp:revision>
  <cp:lastPrinted>2022-11-21T15:13:15Z</cp:lastPrinted>
  <dcterms:created xsi:type="dcterms:W3CDTF">2022-11-14T16:35:18Z</dcterms:created>
  <dcterms:modified xsi:type="dcterms:W3CDTF">2022-11-21T22:02:34Z</dcterms:modified>
</cp:coreProperties>
</file>