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68" r:id="rId2"/>
    <p:sldId id="261" r:id="rId3"/>
    <p:sldId id="258" r:id="rId4"/>
    <p:sldId id="307" r:id="rId5"/>
    <p:sldId id="260" r:id="rId6"/>
    <p:sldId id="313" r:id="rId7"/>
    <p:sldId id="314" r:id="rId8"/>
    <p:sldId id="315" r:id="rId9"/>
    <p:sldId id="316" r:id="rId10"/>
    <p:sldId id="317" r:id="rId11"/>
    <p:sldId id="269" r:id="rId12"/>
    <p:sldId id="305" r:id="rId13"/>
    <p:sldId id="270" r:id="rId14"/>
    <p:sldId id="301" r:id="rId15"/>
    <p:sldId id="287" r:id="rId16"/>
    <p:sldId id="304" r:id="rId17"/>
    <p:sldId id="262" r:id="rId18"/>
    <p:sldId id="310" r:id="rId19"/>
    <p:sldId id="289" r:id="rId20"/>
    <p:sldId id="276" r:id="rId21"/>
    <p:sldId id="312" r:id="rId22"/>
    <p:sldId id="292" r:id="rId23"/>
    <p:sldId id="290" r:id="rId24"/>
    <p:sldId id="299" r:id="rId25"/>
    <p:sldId id="277" r:id="rId26"/>
    <p:sldId id="278" r:id="rId27"/>
    <p:sldId id="309" r:id="rId28"/>
    <p:sldId id="303" r:id="rId29"/>
    <p:sldId id="319" r:id="rId30"/>
    <p:sldId id="271" r:id="rId31"/>
    <p:sldId id="306" r:id="rId32"/>
    <p:sldId id="320" r:id="rId33"/>
    <p:sldId id="288" r:id="rId34"/>
    <p:sldId id="311" r:id="rId35"/>
    <p:sldId id="291" r:id="rId36"/>
    <p:sldId id="293" r:id="rId37"/>
    <p:sldId id="294" r:id="rId38"/>
    <p:sldId id="295" r:id="rId39"/>
    <p:sldId id="298" r:id="rId40"/>
    <p:sldId id="302" r:id="rId41"/>
    <p:sldId id="318" r:id="rId4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306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p:scale>
          <a:sx n="80" d="100"/>
          <a:sy n="80" d="100"/>
        </p:scale>
        <p:origin x="-2080" y="-400"/>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6AC4A07-3792-6141-82F1-C2382A19DE4C}" type="datetimeFigureOut">
              <a:rPr lang="en-US" smtClean="0"/>
              <a:t>2/4/19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6E2F811-47D5-AD4B-AD0D-1AB41B8912A4}" type="slidenum">
              <a:rPr lang="en-US" smtClean="0"/>
              <a:t>‹#›</a:t>
            </a:fld>
            <a:endParaRPr lang="en-US"/>
          </a:p>
        </p:txBody>
      </p:sp>
    </p:spTree>
    <p:extLst>
      <p:ext uri="{BB962C8B-B14F-4D97-AF65-F5344CB8AC3E}">
        <p14:creationId xmlns:p14="http://schemas.microsoft.com/office/powerpoint/2010/main" val="3178508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20386F3-9060-2A40-8C88-0D76F6E7F6C3}" type="datetimeFigureOut">
              <a:rPr lang="en-US" smtClean="0"/>
              <a:t>2/4/19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3F8F1A6-15E2-054C-9BF6-7A897BA6CA3E}" type="slidenum">
              <a:rPr lang="en-US" smtClean="0"/>
              <a:t>‹#›</a:t>
            </a:fld>
            <a:endParaRPr lang="en-US"/>
          </a:p>
        </p:txBody>
      </p:sp>
    </p:spTree>
    <p:extLst>
      <p:ext uri="{BB962C8B-B14F-4D97-AF65-F5344CB8AC3E}">
        <p14:creationId xmlns:p14="http://schemas.microsoft.com/office/powerpoint/2010/main" val="3831187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158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100" dirty="0" smtClean="0"/>
              <a:t>90</a:t>
            </a:r>
            <a:r>
              <a:rPr lang="en-US" sz="1100" baseline="0" dirty="0" smtClean="0"/>
              <a:t> day clock starts  at the time the container of </a:t>
            </a:r>
            <a:r>
              <a:rPr lang="en-US" sz="1100" baseline="0" dirty="0" err="1" smtClean="0"/>
              <a:t>shellstock</a:t>
            </a:r>
            <a:r>
              <a:rPr lang="en-US" sz="1100" baseline="0" dirty="0" smtClean="0"/>
              <a:t> is emptied.</a:t>
            </a:r>
            <a:endParaRPr lang="en-US" sz="1100" dirty="0"/>
          </a:p>
          <a:p>
            <a:endParaRPr lang="en-US" sz="1100" dirty="0" smtClean="0"/>
          </a:p>
          <a:p>
            <a:r>
              <a:rPr lang="en-US" sz="1100" dirty="0" smtClean="0"/>
              <a:t>The 90 days is based on the considerations</a:t>
            </a:r>
            <a:r>
              <a:rPr lang="en-US" sz="1100" baseline="0" dirty="0" smtClean="0"/>
              <a:t> for </a:t>
            </a:r>
            <a:r>
              <a:rPr lang="en-US" sz="1100" baseline="0" dirty="0" err="1" smtClean="0"/>
              <a:t>Hep</a:t>
            </a:r>
            <a:r>
              <a:rPr lang="en-US" sz="1100" baseline="0" dirty="0" smtClean="0"/>
              <a:t> A (14 day shelf life, 56 day incubation </a:t>
            </a:r>
            <a:r>
              <a:rPr lang="en-US" sz="1100" baseline="0" dirty="0" err="1" smtClean="0"/>
              <a:t>perios</a:t>
            </a:r>
            <a:r>
              <a:rPr lang="en-US" sz="1100" baseline="0" dirty="0" smtClean="0"/>
              <a:t>; 5 days for diagnosis; 5 days for reporting and 10 days for epidemiological confirmation.  </a:t>
            </a:r>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100" dirty="0" smtClean="0"/>
              <a:t>90</a:t>
            </a:r>
            <a:r>
              <a:rPr lang="en-US" sz="1100" baseline="0" dirty="0" smtClean="0"/>
              <a:t> day clock starts  at the time the container of </a:t>
            </a:r>
            <a:r>
              <a:rPr lang="en-US" sz="1100" baseline="0" dirty="0" err="1" smtClean="0"/>
              <a:t>shellstock</a:t>
            </a:r>
            <a:r>
              <a:rPr lang="en-US" sz="1100" baseline="0" dirty="0" smtClean="0"/>
              <a:t> is emptied.</a:t>
            </a:r>
            <a:endParaRPr lang="en-US" sz="1100" dirty="0"/>
          </a:p>
          <a:p>
            <a:endParaRPr lang="en-US" sz="1100" dirty="0" smtClean="0"/>
          </a:p>
          <a:p>
            <a:r>
              <a:rPr lang="en-US" sz="1100" dirty="0" smtClean="0"/>
              <a:t>The 90 days is based on the considerations</a:t>
            </a:r>
            <a:r>
              <a:rPr lang="en-US" sz="1100" baseline="0" dirty="0" smtClean="0"/>
              <a:t> for </a:t>
            </a:r>
            <a:r>
              <a:rPr lang="en-US" sz="1100" baseline="0" dirty="0" err="1" smtClean="0"/>
              <a:t>Hep</a:t>
            </a:r>
            <a:r>
              <a:rPr lang="en-US" sz="1100" baseline="0" dirty="0" smtClean="0"/>
              <a:t> A (14 day shelf life, 56 day incubation </a:t>
            </a:r>
            <a:r>
              <a:rPr lang="en-US" sz="1100" baseline="0" dirty="0" err="1" smtClean="0"/>
              <a:t>perios</a:t>
            </a:r>
            <a:r>
              <a:rPr lang="en-US" sz="1100" baseline="0" dirty="0" smtClean="0"/>
              <a:t>; 5 days for diagnosis; 5 days for reporting and 10 days for epidemiological confirmation.  </a:t>
            </a:r>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There is a large section in the definitions of the food code (beginning page 22) describing other ways to assess whether or not a food is a TCS</a:t>
            </a:r>
            <a:r>
              <a:rPr lang="en-US" baseline="0" dirty="0" smtClean="0"/>
              <a:t> food.  Have handout on this.</a:t>
            </a:r>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r>
              <a:rPr lang="en-US" sz="1100" dirty="0" smtClean="0"/>
              <a:t>Pressure in 1999</a:t>
            </a:r>
            <a:r>
              <a:rPr lang="en-US" sz="1100" baseline="0" dirty="0" smtClean="0"/>
              <a:t> indicated must be 15-25psi.  New code states follow </a:t>
            </a:r>
            <a:r>
              <a:rPr lang="en-US" sz="1100" baseline="0" dirty="0" err="1" smtClean="0"/>
              <a:t>manufactuer’s</a:t>
            </a:r>
            <a:r>
              <a:rPr lang="en-US" sz="1100" baseline="0" dirty="0" smtClean="0"/>
              <a:t> data plate instructions</a:t>
            </a:r>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r>
              <a:rPr lang="en-US" sz="1100" dirty="0" smtClean="0"/>
              <a:t>Pressure in 1999</a:t>
            </a:r>
            <a:r>
              <a:rPr lang="en-US" sz="1100" baseline="0" dirty="0" smtClean="0"/>
              <a:t> indicated must be 15-25psi.  New code states follow </a:t>
            </a:r>
            <a:r>
              <a:rPr lang="en-US" sz="1100" baseline="0" dirty="0" err="1" smtClean="0"/>
              <a:t>manufactuer’s</a:t>
            </a:r>
            <a:r>
              <a:rPr lang="en-US" sz="1100" baseline="0" dirty="0" smtClean="0"/>
              <a:t> data plate instructions</a:t>
            </a:r>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100" dirty="0" smtClean="0"/>
              <a:t>90</a:t>
            </a:r>
            <a:r>
              <a:rPr lang="en-US" sz="1100" baseline="0" dirty="0" smtClean="0"/>
              <a:t> day clock starts  at the time the container of </a:t>
            </a:r>
            <a:r>
              <a:rPr lang="en-US" sz="1100" baseline="0" dirty="0" err="1" smtClean="0"/>
              <a:t>shellstock</a:t>
            </a:r>
            <a:r>
              <a:rPr lang="en-US" sz="1100" baseline="0" dirty="0" smtClean="0"/>
              <a:t> is emptied.</a:t>
            </a:r>
            <a:endParaRPr lang="en-US" sz="1100" dirty="0"/>
          </a:p>
          <a:p>
            <a:endParaRPr lang="en-US" sz="1100" dirty="0" smtClean="0"/>
          </a:p>
          <a:p>
            <a:r>
              <a:rPr lang="en-US" sz="1100" dirty="0" smtClean="0"/>
              <a:t>The 90 days is based on the considerations</a:t>
            </a:r>
            <a:r>
              <a:rPr lang="en-US" sz="1100" baseline="0" dirty="0" smtClean="0"/>
              <a:t> for </a:t>
            </a:r>
            <a:r>
              <a:rPr lang="en-US" sz="1100" baseline="0" dirty="0" err="1" smtClean="0"/>
              <a:t>Hep</a:t>
            </a:r>
            <a:r>
              <a:rPr lang="en-US" sz="1100" baseline="0" dirty="0" smtClean="0"/>
              <a:t> A (14 day shelf life, 56 day incubation </a:t>
            </a:r>
            <a:r>
              <a:rPr lang="en-US" sz="1100" baseline="0" dirty="0" err="1" smtClean="0"/>
              <a:t>perios</a:t>
            </a:r>
            <a:r>
              <a:rPr lang="en-US" sz="1100" baseline="0" dirty="0" smtClean="0"/>
              <a:t>; 5 days for diagnosis; 5 days for reporting and 10 days for epidemiological confirmation.  </a:t>
            </a:r>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 </a:t>
            </a:r>
          </a:p>
          <a:p>
            <a:endParaRPr lang="en-US" sz="1100" dirty="0"/>
          </a:p>
          <a:p>
            <a:endParaRPr lang="en-US" sz="1100" dirty="0"/>
          </a:p>
          <a:p>
            <a:endParaRPr lang="en-US" sz="1100" dirty="0"/>
          </a:p>
          <a:p>
            <a:r>
              <a:rPr lang="en-US" sz="1100" dirty="0"/>
              <a:t> </a:t>
            </a:r>
          </a:p>
          <a:p>
            <a:r>
              <a:rPr lang="en-US" sz="1100" dirty="0"/>
              <a:t> </a:t>
            </a:r>
          </a:p>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158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05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158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1A72F-FEE4-F243-B30F-49F42DA70AE0}"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101657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1A72F-FEE4-F243-B30F-49F42DA70AE0}"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341599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1A72F-FEE4-F243-B30F-49F42DA70AE0}"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387929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3" y="593369"/>
            <a:ext cx="8520599" cy="763599"/>
          </a:xfrm>
          <a:prstGeom prst="rect">
            <a:avLst/>
          </a:prstGeom>
        </p:spPr>
        <p:txBody>
          <a:bodyPr lIns="55703" tIns="55703" rIns="55703" bIns="55703"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2" name="Shape 22"/>
          <p:cNvSpPr txBox="1">
            <a:spLocks noGrp="1"/>
          </p:cNvSpPr>
          <p:nvPr>
            <p:ph type="body" idx="1"/>
          </p:nvPr>
        </p:nvSpPr>
        <p:spPr>
          <a:xfrm>
            <a:off x="311703" y="1536633"/>
            <a:ext cx="8520599" cy="4555200"/>
          </a:xfrm>
          <a:prstGeom prst="rect">
            <a:avLst/>
          </a:prstGeom>
        </p:spPr>
        <p:txBody>
          <a:bodyPr lIns="55703" tIns="55703" rIns="55703" bIns="55703"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23" name="Shape 23"/>
          <p:cNvSpPr txBox="1">
            <a:spLocks noGrp="1"/>
          </p:cNvSpPr>
          <p:nvPr>
            <p:ph type="sldNum" idx="12"/>
          </p:nvPr>
        </p:nvSpPr>
        <p:spPr>
          <a:xfrm>
            <a:off x="8490253" y="6241348"/>
            <a:ext cx="548699" cy="524800"/>
          </a:xfrm>
          <a:prstGeom prst="rect">
            <a:avLst/>
          </a:prstGeom>
        </p:spPr>
        <p:txBody>
          <a:bodyPr lIns="55703" tIns="55703" rIns="55703" bIns="55703"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80840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1A72F-FEE4-F243-B30F-49F42DA70AE0}"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104402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1A72F-FEE4-F243-B30F-49F42DA70AE0}"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160177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71A72F-FEE4-F243-B30F-49F42DA70AE0}"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425805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71A72F-FEE4-F243-B30F-49F42DA70AE0}" type="datetimeFigureOut">
              <a:rPr lang="en-US" smtClean="0"/>
              <a:t>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256700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1A72F-FEE4-F243-B30F-49F42DA70AE0}" type="datetimeFigureOut">
              <a:rPr lang="en-US" smtClean="0"/>
              <a:t>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407367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1A72F-FEE4-F243-B30F-49F42DA70AE0}" type="datetimeFigureOut">
              <a:rPr lang="en-US" smtClean="0"/>
              <a:t>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363996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1A72F-FEE4-F243-B30F-49F42DA70AE0}"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151132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1A72F-FEE4-F243-B30F-49F42DA70AE0}"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82A-59A3-7B44-AFED-B9520A3CFABA}" type="slidenum">
              <a:rPr lang="en-US" smtClean="0"/>
              <a:t>‹#›</a:t>
            </a:fld>
            <a:endParaRPr lang="en-US"/>
          </a:p>
        </p:txBody>
      </p:sp>
    </p:spTree>
    <p:extLst>
      <p:ext uri="{BB962C8B-B14F-4D97-AF65-F5344CB8AC3E}">
        <p14:creationId xmlns:p14="http://schemas.microsoft.com/office/powerpoint/2010/main" val="7880156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1A72F-FEE4-F243-B30F-49F42DA70AE0}" type="datetimeFigureOut">
              <a:rPr lang="en-US" smtClean="0"/>
              <a:t>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5E82A-59A3-7B44-AFED-B9520A3CFABA}" type="slidenum">
              <a:rPr lang="en-US" smtClean="0"/>
              <a:t>‹#›</a:t>
            </a:fld>
            <a:endParaRPr lang="en-US"/>
          </a:p>
        </p:txBody>
      </p:sp>
    </p:spTree>
    <p:extLst>
      <p:ext uri="{BB962C8B-B14F-4D97-AF65-F5344CB8AC3E}">
        <p14:creationId xmlns:p14="http://schemas.microsoft.com/office/powerpoint/2010/main" val="412756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7.x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8.x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9.x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0.x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1.x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2.x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3.x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4.x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5.x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6.x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6.jpeg"/><Relationship Id="rId1" Type="http://schemas.openxmlformats.org/officeDocument/2006/relationships/tags" Target="../tags/tag17.x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8.x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19.x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0.x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1.x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2.x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3.xml"/><Relationship Id="rId2"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4.x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5.xml"/><Relationship Id="rId2"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6.x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7.png"/><Relationship Id="rId1" Type="http://schemas.openxmlformats.org/officeDocument/2006/relationships/tags" Target="../tags/tag27.x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tags" Target="../tags/tag28.x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9.xml"/><Relationship Id="rId2"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10.png"/><Relationship Id="rId1" Type="http://schemas.openxmlformats.org/officeDocument/2006/relationships/tags" Target="../tags/tag30.x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1.xml"/><Relationship Id="rId2"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2.xml"/><Relationship Id="rId2"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3.xml"/><Relationship Id="rId2"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4.xml"/><Relationship Id="rId2"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5.xml"/><Relationship Id="rId2"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6.x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7.xml"/><Relationship Id="rId2"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38.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5.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6.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204038"/>
            <a:ext cx="8416664" cy="1391102"/>
          </a:xfrm>
          <a:prstGeom prst="rect">
            <a:avLst/>
          </a:prstGeom>
        </p:spPr>
        <p:txBody>
          <a:bodyPr lIns="55703" tIns="55703" rIns="55703" bIns="55703" anchor="t" anchorCtr="0">
            <a:noAutofit/>
          </a:bodyPr>
          <a:lstStyle/>
          <a:p>
            <a:pPr algn="ctr"/>
            <a:r>
              <a:rPr lang="en-US" sz="3200" dirty="0" smtClean="0">
                <a:solidFill>
                  <a:srgbClr val="000000"/>
                </a:solidFill>
              </a:rPr>
              <a:t/>
            </a:r>
            <a:br>
              <a:rPr lang="en-US" sz="3200" dirty="0" smtClean="0">
                <a:solidFill>
                  <a:srgbClr val="000000"/>
                </a:solidFill>
              </a:rPr>
            </a:br>
            <a:r>
              <a:rPr lang="en-US" sz="3200" dirty="0">
                <a:solidFill>
                  <a:srgbClr val="000000"/>
                </a:solidFill>
              </a:rPr>
              <a:t/>
            </a:r>
            <a:br>
              <a:rPr lang="en-US" sz="3200" dirty="0">
                <a:solidFill>
                  <a:srgbClr val="000000"/>
                </a:solidFill>
              </a:rPr>
            </a:br>
            <a:r>
              <a:rPr lang="en-US" sz="3200" dirty="0" smtClean="0">
                <a:solidFill>
                  <a:srgbClr val="3366FF"/>
                </a:solidFill>
                <a:latin typeface="Trajan Pro"/>
                <a:cs typeface="Trajan Pro"/>
              </a:rPr>
              <a:t>Food Code Changes</a:t>
            </a:r>
            <a:br>
              <a:rPr lang="en-US" sz="3200" dirty="0" smtClean="0">
                <a:solidFill>
                  <a:srgbClr val="3366FF"/>
                </a:solidFill>
                <a:latin typeface="Trajan Pro"/>
                <a:cs typeface="Trajan Pro"/>
              </a:rPr>
            </a:br>
            <a:r>
              <a:rPr lang="en-US" sz="3200" dirty="0" smtClean="0">
                <a:solidFill>
                  <a:srgbClr val="3366FF"/>
                </a:solidFill>
                <a:latin typeface="Trajan Pro"/>
                <a:cs typeface="Trajan Pro"/>
              </a:rPr>
              <a:t>1999 to 2013</a:t>
            </a:r>
            <a:endParaRPr lang="en" sz="3200" dirty="0">
              <a:solidFill>
                <a:srgbClr val="3366FF"/>
              </a:solidFill>
              <a:latin typeface="Trajan Pro"/>
              <a:cs typeface="Trajan Pro"/>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solidFill>
                  <a:schemeClr val="tx1"/>
                </a:solidFill>
              </a:rPr>
              <a:t>© Copyright 2018.  Relavent  Systems, Inc.  All Rights Reserved. Proprietary and Confidential. </a:t>
            </a:r>
          </a:p>
        </p:txBody>
      </p:sp>
      <p:pic>
        <p:nvPicPr>
          <p:cNvPr id="5"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012442"/>
            <a:ext cx="2032000" cy="290130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7"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6783561" y="2012442"/>
            <a:ext cx="2048739" cy="290130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49817875"/>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806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0" y="1708108"/>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The New Inspection Report</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87400"/>
            <a:ext cx="1371600" cy="2157843"/>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889001"/>
            <a:ext cx="1371600" cy="215784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400" y="3334611"/>
            <a:ext cx="5832475" cy="2261069"/>
          </a:xfrm>
          <a:prstGeom prst="rect">
            <a:avLst/>
          </a:prstGeom>
          <a:noFill/>
        </p:spPr>
        <p:txBody>
          <a:bodyPr wrap="square" lIns="44641" tIns="22321" rIns="44641" bIns="22321" rtlCol="0">
            <a:spAutoFit/>
          </a:bodyPr>
          <a:lstStyle/>
          <a:p>
            <a:r>
              <a:rPr lang="en-US" sz="2400" dirty="0" smtClean="0"/>
              <a:t>IN = in compliance</a:t>
            </a:r>
          </a:p>
          <a:p>
            <a:r>
              <a:rPr lang="en-US" sz="2400" dirty="0" smtClean="0">
                <a:solidFill>
                  <a:schemeClr val="tx1"/>
                </a:solidFill>
              </a:rPr>
              <a:t>OUT = out of compliance</a:t>
            </a:r>
          </a:p>
          <a:p>
            <a:r>
              <a:rPr lang="en-US" sz="2400" dirty="0" smtClean="0"/>
              <a:t>N/O = not observed</a:t>
            </a:r>
          </a:p>
          <a:p>
            <a:r>
              <a:rPr lang="en-US" sz="2400" dirty="0" smtClean="0">
                <a:solidFill>
                  <a:schemeClr val="tx1"/>
                </a:solidFill>
              </a:rPr>
              <a:t>N/A = not applicable</a:t>
            </a:r>
          </a:p>
          <a:p>
            <a:r>
              <a:rPr lang="en-US" sz="2400" dirty="0" smtClean="0"/>
              <a:t>COS = corrected on-site during inspection</a:t>
            </a:r>
          </a:p>
          <a:p>
            <a:r>
              <a:rPr lang="en-US" sz="2400" dirty="0" smtClean="0">
                <a:solidFill>
                  <a:schemeClr val="tx1"/>
                </a:solidFill>
              </a:rPr>
              <a:t>R = repeat violation</a:t>
            </a:r>
            <a:endParaRPr lang="en-US" sz="2400" dirty="0">
              <a:solidFill>
                <a:schemeClr val="tx1"/>
              </a:solidFill>
            </a:endParaRPr>
          </a:p>
        </p:txBody>
      </p:sp>
    </p:spTree>
    <p:custDataLst>
      <p:tags r:id="rId1"/>
    </p:custDataLst>
    <p:extLst>
      <p:ext uri="{BB962C8B-B14F-4D97-AF65-F5344CB8AC3E}">
        <p14:creationId xmlns:p14="http://schemas.microsoft.com/office/powerpoint/2010/main" val="3371476600"/>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806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715555"/>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Time Frame for Corrections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87400"/>
            <a:ext cx="1371600" cy="2157843"/>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889001"/>
            <a:ext cx="1371600" cy="215784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3334611"/>
            <a:ext cx="8382000" cy="2815068"/>
          </a:xfrm>
          <a:prstGeom prst="rect">
            <a:avLst/>
          </a:prstGeom>
          <a:noFill/>
        </p:spPr>
        <p:txBody>
          <a:bodyPr wrap="square" lIns="44641" tIns="22321" rIns="44641" bIns="22321" rtlCol="0">
            <a:spAutoFit/>
          </a:bodyPr>
          <a:lstStyle/>
          <a:p>
            <a:r>
              <a:rPr lang="en-US" sz="1800" dirty="0"/>
              <a:t>PRIORITY </a:t>
            </a:r>
            <a:r>
              <a:rPr lang="en-US" dirty="0"/>
              <a:t>ITEM &amp; PRIORITY </a:t>
            </a:r>
            <a:r>
              <a:rPr lang="en-US" dirty="0" smtClean="0"/>
              <a:t>FOUNDATION ITEM </a:t>
            </a:r>
            <a:r>
              <a:rPr lang="mr-IN" dirty="0" smtClean="0"/>
              <a:t>–</a:t>
            </a:r>
            <a:r>
              <a:rPr lang="en-US" dirty="0" smtClean="0"/>
              <a:t> must be corrected immediately.</a:t>
            </a:r>
          </a:p>
          <a:p>
            <a:endParaRPr lang="en-US" sz="1800" dirty="0" smtClean="0"/>
          </a:p>
          <a:p>
            <a:r>
              <a:rPr lang="en-US" sz="1800" dirty="0" smtClean="0"/>
              <a:t>Depending on the nature of the hazard and the complexity of the corrective action needed, extra time may be granted provided that:</a:t>
            </a:r>
          </a:p>
          <a:p>
            <a:endParaRPr lang="en-US" dirty="0">
              <a:solidFill>
                <a:schemeClr val="tx1"/>
              </a:solidFill>
            </a:endParaRPr>
          </a:p>
          <a:p>
            <a:pPr marL="285750" indent="-285750">
              <a:buFont typeface="Arial"/>
              <a:buChar char="•"/>
            </a:pPr>
            <a:r>
              <a:rPr lang="en-US" sz="1800" dirty="0" smtClean="0"/>
              <a:t>PRIORITY ITEM’s are corrected in no more than 72 hours</a:t>
            </a:r>
          </a:p>
          <a:p>
            <a:pPr marL="285750" indent="-285750">
              <a:buFont typeface="Arial"/>
              <a:buChar char="•"/>
            </a:pPr>
            <a:endParaRPr lang="en-US" sz="1800" dirty="0" smtClean="0"/>
          </a:p>
          <a:p>
            <a:pPr marL="285750" indent="-285750">
              <a:buFont typeface="Arial"/>
              <a:buChar char="•"/>
            </a:pPr>
            <a:r>
              <a:rPr lang="en-US" dirty="0" smtClean="0"/>
              <a:t>Priority Foundation Items are corrected in no more than 10 days.</a:t>
            </a:r>
            <a:endParaRPr lang="en-US" sz="1800" dirty="0" smtClean="0"/>
          </a:p>
          <a:p>
            <a:endParaRPr lang="en-US" dirty="0">
              <a:solidFill>
                <a:schemeClr val="tx1"/>
              </a:solidFill>
            </a:endParaRPr>
          </a:p>
          <a:p>
            <a:pPr marL="285750" indent="-285750">
              <a:buFont typeface="Arial"/>
              <a:buChar char="•"/>
            </a:pPr>
            <a:r>
              <a:rPr lang="en-US" sz="1800" dirty="0" smtClean="0"/>
              <a:t>PRIORITY FOUNDATION ITEM’s are corrected in no more than 90 days</a:t>
            </a:r>
            <a:endParaRPr lang="en-US" sz="1800" dirty="0">
              <a:solidFill>
                <a:schemeClr val="tx1"/>
              </a:solidFill>
            </a:endParaRPr>
          </a:p>
        </p:txBody>
      </p:sp>
    </p:spTree>
    <p:custDataLst>
      <p:tags r:id="rId1"/>
    </p:custDataLst>
    <p:extLst>
      <p:ext uri="{BB962C8B-B14F-4D97-AF65-F5344CB8AC3E}">
        <p14:creationId xmlns:p14="http://schemas.microsoft.com/office/powerpoint/2010/main" val="2509302743"/>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4" name="Group 23"/>
          <p:cNvGrpSpPr/>
          <p:nvPr/>
        </p:nvGrpSpPr>
        <p:grpSpPr>
          <a:xfrm>
            <a:off x="609600" y="661560"/>
            <a:ext cx="7772400" cy="2056241"/>
            <a:chOff x="685800" y="590550"/>
            <a:chExt cx="7772400" cy="1694581"/>
          </a:xfrm>
        </p:grpSpPr>
        <p:pic>
          <p:nvPicPr>
            <p:cNvPr id="25"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26"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8" name="Shape 65"/>
          <p:cNvSpPr txBox="1">
            <a:spLocks/>
          </p:cNvSpPr>
          <p:nvPr/>
        </p:nvSpPr>
        <p:spPr>
          <a:xfrm>
            <a:off x="304800" y="531802"/>
            <a:ext cx="8416664" cy="763599"/>
          </a:xfrm>
          <a:prstGeom prst="rect">
            <a:avLst/>
          </a:prstGeom>
          <a:noFill/>
          <a:ln>
            <a:noFill/>
          </a:ln>
        </p:spPr>
        <p:txBody>
          <a:bodyPr lIns="55703" tIns="55703" rIns="55703" bIns="55703"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ct val="100000"/>
              <a:buFont typeface="Oswald"/>
              <a:buNone/>
              <a:defRPr sz="3000" b="0" i="0" u="none" strike="noStrike" cap="none">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pPr algn="ctr"/>
            <a:r>
              <a:rPr lang="en-US" sz="3200" dirty="0" smtClean="0">
                <a:solidFill>
                  <a:srgbClr val="1B62EC"/>
                </a:solidFill>
              </a:rPr>
              <a:t>Food Code: Key Changes</a:t>
            </a:r>
            <a:endParaRPr lang="en" sz="3200" dirty="0">
              <a:solidFill>
                <a:srgbClr val="1B62EC"/>
              </a:solidFill>
            </a:endParaRPr>
          </a:p>
        </p:txBody>
      </p:sp>
      <p:sp>
        <p:nvSpPr>
          <p:cNvPr id="6" name="TextBox 5"/>
          <p:cNvSpPr txBox="1"/>
          <p:nvPr/>
        </p:nvSpPr>
        <p:spPr>
          <a:xfrm>
            <a:off x="609600" y="3201458"/>
            <a:ext cx="7772400" cy="4493538"/>
          </a:xfrm>
          <a:prstGeom prst="rect">
            <a:avLst/>
          </a:prstGeom>
          <a:noFill/>
        </p:spPr>
        <p:txBody>
          <a:bodyPr wrap="square" rtlCol="0">
            <a:spAutoFit/>
          </a:bodyPr>
          <a:lstStyle/>
          <a:p>
            <a:pPr marL="285750" indent="-285750">
              <a:buFont typeface="Arial"/>
              <a:buChar char="•"/>
            </a:pPr>
            <a:r>
              <a:rPr lang="en-US" sz="2200" dirty="0" smtClean="0"/>
              <a:t>When </a:t>
            </a:r>
            <a:r>
              <a:rPr lang="en-US" sz="2200" dirty="0"/>
              <a:t>to wash – Food Code Added,  “Before donning gloves . . . Must wash </a:t>
            </a:r>
            <a:r>
              <a:rPr lang="en-US" sz="2200" dirty="0" smtClean="0"/>
              <a:t>hands.” </a:t>
            </a:r>
            <a:r>
              <a:rPr lang="en-US" sz="2000" dirty="0">
                <a:solidFill>
                  <a:srgbClr val="3060F0"/>
                </a:solidFill>
              </a:rPr>
              <a:t>(FC </a:t>
            </a:r>
            <a:r>
              <a:rPr lang="en-US" sz="2000" dirty="0" smtClean="0">
                <a:solidFill>
                  <a:srgbClr val="3060F0"/>
                </a:solidFill>
              </a:rPr>
              <a:t>2-301.14)</a:t>
            </a:r>
            <a:endParaRPr lang="en-US" sz="2000" dirty="0">
              <a:solidFill>
                <a:srgbClr val="3060F0"/>
              </a:solidFill>
            </a:endParaRPr>
          </a:p>
          <a:p>
            <a:pPr marL="285750" indent="-285750">
              <a:buFont typeface="Arial"/>
              <a:buChar char="•"/>
            </a:pPr>
            <a:endParaRPr lang="en-US" sz="2200" dirty="0" smtClean="0"/>
          </a:p>
          <a:p>
            <a:pPr marL="285750" indent="-285750">
              <a:buFont typeface="Arial"/>
              <a:buChar char="•"/>
            </a:pPr>
            <a:r>
              <a:rPr lang="en-US" sz="2200" dirty="0"/>
              <a:t>How to wash – “Rub vigorously for at least 10-15 seconds” . . . and “Dry </a:t>
            </a:r>
            <a:r>
              <a:rPr lang="en-US" sz="2200" dirty="0" smtClean="0"/>
              <a:t>thoroughly” </a:t>
            </a:r>
            <a:r>
              <a:rPr lang="en-US" sz="2000" dirty="0">
                <a:solidFill>
                  <a:srgbClr val="3060F0"/>
                </a:solidFill>
              </a:rPr>
              <a:t>(FC </a:t>
            </a:r>
            <a:r>
              <a:rPr lang="en-US" sz="2000" dirty="0" smtClean="0">
                <a:solidFill>
                  <a:srgbClr val="3060F0"/>
                </a:solidFill>
              </a:rPr>
              <a:t>2-301.12)</a:t>
            </a:r>
            <a:endParaRPr lang="en-US" sz="2000" dirty="0">
              <a:solidFill>
                <a:srgbClr val="3060F0"/>
              </a:solidFill>
            </a:endParaRPr>
          </a:p>
          <a:p>
            <a:pPr marL="285750" indent="-285750">
              <a:buFont typeface="Arial"/>
              <a:buChar char="•"/>
            </a:pPr>
            <a:endParaRPr lang="en-US" sz="2200" dirty="0" smtClean="0"/>
          </a:p>
          <a:p>
            <a:pPr marL="285750" indent="-285750">
              <a:buFont typeface="Arial"/>
              <a:buChar char="•"/>
            </a:pPr>
            <a:r>
              <a:rPr lang="en-US" sz="2200" dirty="0"/>
              <a:t>PIC must train </a:t>
            </a:r>
            <a:r>
              <a:rPr lang="en-US" sz="2200" dirty="0" smtClean="0"/>
              <a:t>employees </a:t>
            </a:r>
            <a:r>
              <a:rPr lang="en-US" sz="2200" dirty="0"/>
              <a:t>in food allergy </a:t>
            </a:r>
            <a:r>
              <a:rPr lang="en-US" sz="2200" dirty="0" smtClean="0"/>
              <a:t>awareness </a:t>
            </a:r>
          </a:p>
          <a:p>
            <a:r>
              <a:rPr lang="en-US" sz="2000" dirty="0" smtClean="0">
                <a:solidFill>
                  <a:srgbClr val="3060F0"/>
                </a:solidFill>
              </a:rPr>
              <a:t>     (</a:t>
            </a:r>
            <a:r>
              <a:rPr lang="en-US" sz="2000" dirty="0">
                <a:solidFill>
                  <a:srgbClr val="3060F0"/>
                </a:solidFill>
              </a:rPr>
              <a:t>FC </a:t>
            </a:r>
            <a:r>
              <a:rPr lang="en-US" sz="2000" dirty="0" smtClean="0">
                <a:solidFill>
                  <a:srgbClr val="3060F0"/>
                </a:solidFill>
              </a:rPr>
              <a:t>2-103.11 / 590.002(D))</a:t>
            </a:r>
            <a:endParaRPr lang="en-US" sz="2000" dirty="0">
              <a:solidFill>
                <a:srgbClr val="3060F0"/>
              </a:solidFill>
            </a:endParaRPr>
          </a:p>
          <a:p>
            <a:pPr marL="285750" indent="-285750">
              <a:buFont typeface="Arial"/>
              <a:buChar char="•"/>
            </a:pPr>
            <a:endParaRPr lang="en-US" sz="2200" dirty="0" smtClean="0"/>
          </a:p>
          <a:p>
            <a:endParaRPr lang="en-US" dirty="0"/>
          </a:p>
          <a:p>
            <a:endParaRPr lang="en-US" dirty="0"/>
          </a:p>
          <a:p>
            <a:endParaRPr lang="en-US" dirty="0"/>
          </a:p>
          <a:p>
            <a:endParaRPr lang="en-US" dirty="0" smtClean="0"/>
          </a:p>
          <a:p>
            <a:endParaRPr lang="en-US" dirty="0"/>
          </a:p>
        </p:txBody>
      </p:sp>
      <p:sp>
        <p:nvSpPr>
          <p:cNvPr id="9" name="TextBox 8"/>
          <p:cNvSpPr txBox="1"/>
          <p:nvPr/>
        </p:nvSpPr>
        <p:spPr>
          <a:xfrm>
            <a:off x="0" y="1611569"/>
            <a:ext cx="9118600" cy="1029963"/>
          </a:xfrm>
          <a:prstGeom prst="rect">
            <a:avLst/>
          </a:prstGeom>
          <a:noFill/>
        </p:spPr>
        <p:txBody>
          <a:bodyPr wrap="square" lIns="44641" tIns="22321" rIns="44641" bIns="22321" rtlCol="0">
            <a:spAutoFit/>
          </a:bodyPr>
          <a:lstStyle/>
          <a:p>
            <a:pPr algn="ctr"/>
            <a:r>
              <a:rPr lang="en-US" sz="3200" dirty="0" smtClean="0">
                <a:solidFill>
                  <a:srgbClr val="FF0000"/>
                </a:solidFill>
              </a:rPr>
              <a:t>New Employee Health </a:t>
            </a:r>
          </a:p>
          <a:p>
            <a:pPr algn="ctr"/>
            <a:r>
              <a:rPr lang="en-US" sz="3200" dirty="0" smtClean="0">
                <a:solidFill>
                  <a:srgbClr val="FF0000"/>
                </a:solidFill>
              </a:rPr>
              <a:t>and Hygiene Requirements</a:t>
            </a:r>
            <a:endParaRPr lang="en-US" sz="3200" dirty="0">
              <a:solidFill>
                <a:srgbClr val="FF0000"/>
              </a:solidFill>
            </a:endParaRPr>
          </a:p>
        </p:txBody>
      </p:sp>
    </p:spTree>
    <p:custDataLst>
      <p:tags r:id="rId1"/>
    </p:custDataLst>
    <p:extLst>
      <p:ext uri="{BB962C8B-B14F-4D97-AF65-F5344CB8AC3E}">
        <p14:creationId xmlns:p14="http://schemas.microsoft.com/office/powerpoint/2010/main" val="886760001"/>
      </p:ext>
    </p:extLst>
  </p:cSld>
  <p:clrMapOvr>
    <a:masterClrMapping/>
  </p:clrMapOvr>
  <mc:AlternateContent xmlns:mc="http://schemas.openxmlformats.org/markup-compatibility/2006" xmlns:p14="http://schemas.microsoft.com/office/powerpoint/2010/main">
    <mc:Choice Requires="p14">
      <p:transition spd="slow" p14:dur="2000" advTm="24003"/>
    </mc:Choice>
    <mc:Fallback xmlns="">
      <p:transition xmlns:p14="http://schemas.microsoft.com/office/powerpoint/2010/main" spd="slow" advTm="2400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4" name="Group 23"/>
          <p:cNvGrpSpPr/>
          <p:nvPr/>
        </p:nvGrpSpPr>
        <p:grpSpPr>
          <a:xfrm>
            <a:off x="609600" y="661560"/>
            <a:ext cx="7772400" cy="2056241"/>
            <a:chOff x="685800" y="590550"/>
            <a:chExt cx="7772400" cy="1694581"/>
          </a:xfrm>
        </p:grpSpPr>
        <p:pic>
          <p:nvPicPr>
            <p:cNvPr id="25"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26"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8" name="Shape 65"/>
          <p:cNvSpPr txBox="1">
            <a:spLocks/>
          </p:cNvSpPr>
          <p:nvPr/>
        </p:nvSpPr>
        <p:spPr>
          <a:xfrm>
            <a:off x="304800" y="531802"/>
            <a:ext cx="8416664" cy="763599"/>
          </a:xfrm>
          <a:prstGeom prst="rect">
            <a:avLst/>
          </a:prstGeom>
          <a:noFill/>
          <a:ln>
            <a:noFill/>
          </a:ln>
        </p:spPr>
        <p:txBody>
          <a:bodyPr lIns="55703" tIns="55703" rIns="55703" bIns="55703"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ct val="100000"/>
              <a:buFont typeface="Oswald"/>
              <a:buNone/>
              <a:defRPr sz="3000" b="0" i="0" u="none" strike="noStrike" cap="none">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pPr algn="ctr"/>
            <a:r>
              <a:rPr lang="en-US" sz="3200" dirty="0" smtClean="0">
                <a:solidFill>
                  <a:srgbClr val="1B62EC"/>
                </a:solidFill>
              </a:rPr>
              <a:t>Food Code: Key Changes</a:t>
            </a:r>
            <a:endParaRPr lang="en" sz="3200" dirty="0">
              <a:solidFill>
                <a:srgbClr val="1B62EC"/>
              </a:solidFill>
            </a:endParaRPr>
          </a:p>
        </p:txBody>
      </p:sp>
      <p:sp>
        <p:nvSpPr>
          <p:cNvPr id="14" name="TextBox 13"/>
          <p:cNvSpPr txBox="1"/>
          <p:nvPr/>
        </p:nvSpPr>
        <p:spPr>
          <a:xfrm>
            <a:off x="0" y="1485901"/>
            <a:ext cx="9118600" cy="1029963"/>
          </a:xfrm>
          <a:prstGeom prst="rect">
            <a:avLst/>
          </a:prstGeom>
          <a:noFill/>
        </p:spPr>
        <p:txBody>
          <a:bodyPr wrap="square" lIns="44641" tIns="22321" rIns="44641" bIns="22321" rtlCol="0">
            <a:spAutoFit/>
          </a:bodyPr>
          <a:lstStyle/>
          <a:p>
            <a:pPr algn="ctr"/>
            <a:r>
              <a:rPr lang="en-US" sz="3200" dirty="0" smtClean="0">
                <a:solidFill>
                  <a:srgbClr val="FF0000"/>
                </a:solidFill>
              </a:rPr>
              <a:t>New Employee Health </a:t>
            </a:r>
          </a:p>
          <a:p>
            <a:pPr algn="ctr"/>
            <a:r>
              <a:rPr lang="en-US" sz="3200" dirty="0" smtClean="0">
                <a:solidFill>
                  <a:srgbClr val="FF0000"/>
                </a:solidFill>
              </a:rPr>
              <a:t>and Hygiene Requirements</a:t>
            </a:r>
            <a:endParaRPr lang="en-US" sz="3200" dirty="0">
              <a:solidFill>
                <a:srgbClr val="FF0000"/>
              </a:solidFill>
            </a:endParaRPr>
          </a:p>
        </p:txBody>
      </p:sp>
      <p:sp>
        <p:nvSpPr>
          <p:cNvPr id="6" name="TextBox 5"/>
          <p:cNvSpPr txBox="1"/>
          <p:nvPr/>
        </p:nvSpPr>
        <p:spPr>
          <a:xfrm>
            <a:off x="609600" y="2979208"/>
            <a:ext cx="7772400" cy="4216539"/>
          </a:xfrm>
          <a:prstGeom prst="rect">
            <a:avLst/>
          </a:prstGeom>
          <a:noFill/>
        </p:spPr>
        <p:txBody>
          <a:bodyPr wrap="square" rtlCol="0">
            <a:spAutoFit/>
          </a:bodyPr>
          <a:lstStyle/>
          <a:p>
            <a:pPr marL="285750" indent="-285750">
              <a:buFont typeface="Arial"/>
              <a:buChar char="•"/>
            </a:pPr>
            <a:r>
              <a:rPr lang="en-US" sz="2200" dirty="0" smtClean="0"/>
              <a:t>Procedures are required for employees to follow when responding to vomiting and diarrheal events. </a:t>
            </a:r>
            <a:r>
              <a:rPr lang="en-US" sz="2000" dirty="0">
                <a:solidFill>
                  <a:srgbClr val="3060F0"/>
                </a:solidFill>
              </a:rPr>
              <a:t>(FC </a:t>
            </a:r>
            <a:r>
              <a:rPr lang="en-US" sz="2000" dirty="0" smtClean="0">
                <a:solidFill>
                  <a:srgbClr val="3060F0"/>
                </a:solidFill>
              </a:rPr>
              <a:t>2-501.11)</a:t>
            </a:r>
            <a:endParaRPr lang="en-US" sz="2000" dirty="0">
              <a:solidFill>
                <a:srgbClr val="3060F0"/>
              </a:solidFill>
            </a:endParaRPr>
          </a:p>
          <a:p>
            <a:pPr marL="285750" indent="-285750">
              <a:buFont typeface="Arial"/>
              <a:buChar char="•"/>
            </a:pPr>
            <a:endParaRPr lang="en-US" sz="2200" dirty="0" smtClean="0"/>
          </a:p>
          <a:p>
            <a:pPr marL="285750" indent="-285750">
              <a:buFont typeface="Arial"/>
              <a:buChar char="•"/>
            </a:pPr>
            <a:r>
              <a:rPr lang="en-US" sz="2200" dirty="0" smtClean="0"/>
              <a:t>Employees </a:t>
            </a:r>
            <a:r>
              <a:rPr lang="en-US" sz="2200" dirty="0"/>
              <a:t>must report to the PIC information about their health and activities as they relate to  diseases transmissible through food.  (Can use the Food Employee Reporting Agreement</a:t>
            </a:r>
            <a:r>
              <a:rPr lang="en-US" sz="2200" dirty="0" smtClean="0"/>
              <a:t>) </a:t>
            </a:r>
            <a:r>
              <a:rPr lang="en-US" sz="2000" dirty="0">
                <a:solidFill>
                  <a:srgbClr val="3060F0"/>
                </a:solidFill>
              </a:rPr>
              <a:t>(FC </a:t>
            </a:r>
            <a:r>
              <a:rPr lang="en-US" sz="2000" dirty="0" smtClean="0">
                <a:solidFill>
                  <a:srgbClr val="3060F0"/>
                </a:solidFill>
              </a:rPr>
              <a:t>2-201.11 / 590.002(E)</a:t>
            </a:r>
            <a:endParaRPr lang="en-US" sz="2000" dirty="0">
              <a:solidFill>
                <a:srgbClr val="3060F0"/>
              </a:solidFill>
            </a:endParaRPr>
          </a:p>
          <a:p>
            <a:pPr marL="285750" indent="-285750">
              <a:buFont typeface="Arial"/>
              <a:buChar char="•"/>
            </a:pPr>
            <a:endParaRPr lang="en-US" sz="2200" dirty="0" smtClean="0"/>
          </a:p>
          <a:p>
            <a:endParaRPr lang="en-US" dirty="0"/>
          </a:p>
          <a:p>
            <a:endParaRPr lang="en-US" dirty="0"/>
          </a:p>
          <a:p>
            <a:endParaRPr lang="en-US" dirty="0"/>
          </a:p>
          <a:p>
            <a:endParaRPr lang="en-US" dirty="0" smtClean="0"/>
          </a:p>
          <a:p>
            <a:endParaRPr lang="en-US" dirty="0"/>
          </a:p>
        </p:txBody>
      </p:sp>
    </p:spTree>
    <p:custDataLst>
      <p:tags r:id="rId1"/>
    </p:custDataLst>
    <p:extLst>
      <p:ext uri="{BB962C8B-B14F-4D97-AF65-F5344CB8AC3E}">
        <p14:creationId xmlns:p14="http://schemas.microsoft.com/office/powerpoint/2010/main" val="838516233"/>
      </p:ext>
    </p:extLst>
  </p:cSld>
  <p:clrMapOvr>
    <a:masterClrMapping/>
  </p:clrMapOvr>
  <mc:AlternateContent xmlns:mc="http://schemas.openxmlformats.org/markup-compatibility/2006" xmlns:p14="http://schemas.microsoft.com/office/powerpoint/2010/main">
    <mc:Choice Requires="p14">
      <p:transition spd="slow" p14:dur="2000" advTm="24003"/>
    </mc:Choice>
    <mc:Fallback xmlns="">
      <p:transition xmlns:p14="http://schemas.microsoft.com/office/powerpoint/2010/main" spd="slow" advTm="24003"/>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773880"/>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Changes in Exclusions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164191"/>
            <a:chOff x="685800" y="590550"/>
            <a:chExt cx="7772400" cy="1623145"/>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595314"/>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596900" y="3372808"/>
            <a:ext cx="8001000" cy="1522405"/>
          </a:xfrm>
          <a:prstGeom prst="rect">
            <a:avLst/>
          </a:prstGeom>
          <a:noFill/>
        </p:spPr>
        <p:txBody>
          <a:bodyPr wrap="square" lIns="44641" tIns="22321" rIns="44641" bIns="22321" rtlCol="0">
            <a:spAutoFit/>
          </a:bodyPr>
          <a:lstStyle/>
          <a:p>
            <a:endParaRPr lang="en-US" sz="2400" dirty="0" smtClean="0"/>
          </a:p>
          <a:p>
            <a:r>
              <a:rPr lang="en-US" sz="2400" dirty="0" smtClean="0"/>
              <a:t>A diagnoses of </a:t>
            </a:r>
            <a:r>
              <a:rPr lang="en-US" sz="2400" dirty="0" err="1"/>
              <a:t>N</a:t>
            </a:r>
            <a:r>
              <a:rPr lang="en-US" sz="2400" dirty="0" err="1" smtClean="0"/>
              <a:t>orovirus</a:t>
            </a:r>
            <a:r>
              <a:rPr lang="en-US" sz="2400" dirty="0" smtClean="0"/>
              <a:t> </a:t>
            </a:r>
            <a:r>
              <a:rPr lang="mr-IN" sz="2400" dirty="0" smtClean="0"/>
              <a:t>–</a:t>
            </a:r>
            <a:r>
              <a:rPr lang="en-US" sz="2400" dirty="0" smtClean="0"/>
              <a:t> a food hander may return to work 72 hours after symptoms resolved </a:t>
            </a:r>
            <a:r>
              <a:rPr lang="mr-IN" sz="2400" dirty="0" smtClean="0"/>
              <a:t>–</a:t>
            </a:r>
            <a:r>
              <a:rPr lang="en-US" sz="2400" dirty="0" smtClean="0"/>
              <a:t> not 48 hours</a:t>
            </a:r>
            <a:r>
              <a:rPr lang="en-US" sz="2400" dirty="0"/>
              <a:t>. </a:t>
            </a:r>
            <a:r>
              <a:rPr lang="en-US" sz="2400" dirty="0">
                <a:solidFill>
                  <a:srgbClr val="3060F0"/>
                </a:solidFill>
              </a:rPr>
              <a:t>(</a:t>
            </a:r>
            <a:r>
              <a:rPr lang="en-US" sz="2400" dirty="0" smtClean="0">
                <a:solidFill>
                  <a:srgbClr val="3060F0"/>
                </a:solidFill>
              </a:rPr>
              <a:t>FC 2-201.11)</a:t>
            </a:r>
            <a:endParaRPr lang="en-US" sz="2400" dirty="0">
              <a:solidFill>
                <a:srgbClr val="3060F0"/>
              </a:solidFill>
            </a:endParaRPr>
          </a:p>
          <a:p>
            <a:endParaRPr lang="en-US" sz="2400" dirty="0" smtClean="0"/>
          </a:p>
        </p:txBody>
      </p:sp>
    </p:spTree>
    <p:custDataLst>
      <p:tags r:id="rId1"/>
    </p:custDataLst>
    <p:extLst>
      <p:ext uri="{BB962C8B-B14F-4D97-AF65-F5344CB8AC3E}">
        <p14:creationId xmlns:p14="http://schemas.microsoft.com/office/powerpoint/2010/main" val="3720163355"/>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solidFill>
                  <a:schemeClr val="tx1"/>
                </a:solidFill>
              </a:rPr>
              <a:t>© Copyright </a:t>
            </a:r>
            <a:r>
              <a:rPr lang="en-US" sz="500" dirty="0" smtClean="0">
                <a:solidFill>
                  <a:schemeClr val="tx1"/>
                </a:solidFill>
              </a:rPr>
              <a:t>2018.  </a:t>
            </a:r>
            <a:r>
              <a:rPr lang="en-US" sz="500" dirty="0" smtClean="0"/>
              <a:t>BFSC</a:t>
            </a:r>
            <a:r>
              <a:rPr lang="en-US" sz="500" dirty="0" smtClean="0">
                <a:solidFill>
                  <a:schemeClr val="tx1"/>
                </a:solidFill>
              </a:rPr>
              <a:t> Inc.  </a:t>
            </a:r>
            <a:r>
              <a:rPr lang="en-US" sz="500" dirty="0">
                <a:solidFill>
                  <a:schemeClr val="tx1"/>
                </a:solidFill>
              </a:rPr>
              <a:t>All Rights Reserved. Proprietary and Confidential. </a:t>
            </a:r>
          </a:p>
        </p:txBody>
      </p:sp>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87400"/>
            <a:ext cx="1371600" cy="2157843"/>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889001"/>
            <a:ext cx="1371600" cy="215784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5800" y="3310776"/>
            <a:ext cx="7772400" cy="3615286"/>
          </a:xfrm>
          <a:prstGeom prst="rect">
            <a:avLst/>
          </a:prstGeom>
          <a:noFill/>
        </p:spPr>
        <p:txBody>
          <a:bodyPr wrap="square" lIns="44641" tIns="22321" rIns="44641" bIns="22321" rtlCol="0">
            <a:spAutoFit/>
          </a:bodyPr>
          <a:lstStyle/>
          <a:p>
            <a:pPr marL="457200" indent="-457200">
              <a:buFont typeface="Arial"/>
              <a:buChar char="•"/>
            </a:pPr>
            <a:r>
              <a:rPr lang="en-US" sz="2400" dirty="0" smtClean="0">
                <a:solidFill>
                  <a:schemeClr val="tx1"/>
                </a:solidFill>
              </a:rPr>
              <a:t>Receiving hot foods - now </a:t>
            </a:r>
            <a:r>
              <a:rPr lang="en-US" sz="2400" dirty="0" smtClean="0">
                <a:solidFill>
                  <a:srgbClr val="000000"/>
                </a:solidFill>
              </a:rPr>
              <a:t>135</a:t>
            </a:r>
            <a:r>
              <a:rPr lang="en-US" sz="2400" dirty="0">
                <a:solidFill>
                  <a:srgbClr val="000000"/>
                </a:solidFill>
              </a:rPr>
              <a:t>°</a:t>
            </a:r>
            <a:r>
              <a:rPr lang="en-US" sz="2400" dirty="0" smtClean="0">
                <a:solidFill>
                  <a:srgbClr val="000000"/>
                </a:solidFill>
              </a:rPr>
              <a:t>F </a:t>
            </a:r>
            <a:r>
              <a:rPr lang="en-US" sz="2400" dirty="0" smtClean="0">
                <a:solidFill>
                  <a:srgbClr val="3060F0"/>
                </a:solidFill>
              </a:rPr>
              <a:t>(FC 3-202.11)</a:t>
            </a:r>
          </a:p>
          <a:p>
            <a:pPr marL="457200" indent="-457200">
              <a:buFont typeface="Arial"/>
              <a:buChar char="•"/>
            </a:pPr>
            <a:endParaRPr lang="en-US" sz="2400" dirty="0" smtClean="0">
              <a:solidFill>
                <a:srgbClr val="3060F0"/>
              </a:solidFill>
            </a:endParaRPr>
          </a:p>
          <a:p>
            <a:pPr marL="457200" indent="-457200">
              <a:buFont typeface="Arial"/>
              <a:buChar char="•"/>
            </a:pPr>
            <a:r>
              <a:rPr lang="en-US" sz="2400" dirty="0" smtClean="0">
                <a:solidFill>
                  <a:srgbClr val="000000"/>
                </a:solidFill>
              </a:rPr>
              <a:t>Hot Holding </a:t>
            </a:r>
            <a:r>
              <a:rPr lang="mr-IN" sz="2400" dirty="0" smtClean="0">
                <a:solidFill>
                  <a:srgbClr val="000000"/>
                </a:solidFill>
              </a:rPr>
              <a:t>–</a:t>
            </a:r>
            <a:r>
              <a:rPr lang="en-US" sz="2400" dirty="0" smtClean="0">
                <a:solidFill>
                  <a:srgbClr val="000000"/>
                </a:solidFill>
              </a:rPr>
              <a:t> now 135</a:t>
            </a:r>
            <a:r>
              <a:rPr lang="en-US" sz="2400" dirty="0">
                <a:solidFill>
                  <a:srgbClr val="000000"/>
                </a:solidFill>
              </a:rPr>
              <a:t>°</a:t>
            </a:r>
            <a:r>
              <a:rPr lang="en-US" sz="2400" dirty="0" smtClean="0">
                <a:solidFill>
                  <a:srgbClr val="000000"/>
                </a:solidFill>
              </a:rPr>
              <a:t>F </a:t>
            </a:r>
            <a:r>
              <a:rPr lang="en-US" sz="2400" dirty="0">
                <a:solidFill>
                  <a:srgbClr val="3060F0"/>
                </a:solidFill>
              </a:rPr>
              <a:t>(FC 3</a:t>
            </a:r>
            <a:r>
              <a:rPr lang="en-US" sz="2400" dirty="0" smtClean="0">
                <a:solidFill>
                  <a:srgbClr val="3060F0"/>
                </a:solidFill>
              </a:rPr>
              <a:t>-501.16)</a:t>
            </a:r>
          </a:p>
          <a:p>
            <a:pPr marL="457200" indent="-457200">
              <a:buFont typeface="Arial"/>
              <a:buChar char="•"/>
            </a:pPr>
            <a:endParaRPr lang="en-US" sz="2400" dirty="0" smtClean="0">
              <a:solidFill>
                <a:srgbClr val="000000"/>
              </a:solidFill>
            </a:endParaRPr>
          </a:p>
          <a:p>
            <a:pPr marL="457200" indent="-457200">
              <a:buFont typeface="Arial"/>
              <a:buChar char="•"/>
            </a:pPr>
            <a:r>
              <a:rPr lang="en-US" sz="2400" dirty="0" smtClean="0">
                <a:solidFill>
                  <a:srgbClr val="000000"/>
                </a:solidFill>
              </a:rPr>
              <a:t>Cooling - now 135°F to 70</a:t>
            </a:r>
            <a:r>
              <a:rPr lang="en-US" sz="2400" dirty="0">
                <a:solidFill>
                  <a:srgbClr val="000000"/>
                </a:solidFill>
              </a:rPr>
              <a:t>°</a:t>
            </a:r>
            <a:r>
              <a:rPr lang="en-US" sz="2400" dirty="0" smtClean="0">
                <a:solidFill>
                  <a:srgbClr val="000000"/>
                </a:solidFill>
              </a:rPr>
              <a:t>F in 2 hours then 70</a:t>
            </a:r>
            <a:r>
              <a:rPr lang="en-US" sz="2400" dirty="0">
                <a:solidFill>
                  <a:srgbClr val="000000"/>
                </a:solidFill>
              </a:rPr>
              <a:t>°</a:t>
            </a:r>
            <a:r>
              <a:rPr lang="en-US" sz="2400" dirty="0" smtClean="0">
                <a:solidFill>
                  <a:srgbClr val="000000"/>
                </a:solidFill>
              </a:rPr>
              <a:t>F to 41</a:t>
            </a:r>
            <a:r>
              <a:rPr lang="en-US" sz="2400" dirty="0">
                <a:solidFill>
                  <a:srgbClr val="000000"/>
                </a:solidFill>
              </a:rPr>
              <a:t>°</a:t>
            </a:r>
            <a:r>
              <a:rPr lang="en-US" sz="2400" dirty="0" smtClean="0">
                <a:solidFill>
                  <a:srgbClr val="000000"/>
                </a:solidFill>
              </a:rPr>
              <a:t>F in 4 hours </a:t>
            </a:r>
            <a:r>
              <a:rPr lang="en-US" sz="2400" dirty="0">
                <a:solidFill>
                  <a:srgbClr val="3060F0"/>
                </a:solidFill>
              </a:rPr>
              <a:t>(FC 3</a:t>
            </a:r>
            <a:r>
              <a:rPr lang="en-US" sz="2400" dirty="0" smtClean="0">
                <a:solidFill>
                  <a:srgbClr val="3060F0"/>
                </a:solidFill>
              </a:rPr>
              <a:t>-501.14)</a:t>
            </a:r>
            <a:endParaRPr lang="en-US" sz="2400" dirty="0" smtClean="0">
              <a:solidFill>
                <a:srgbClr val="000000"/>
              </a:solidFill>
            </a:endParaRPr>
          </a:p>
          <a:p>
            <a:pPr marL="457200" indent="-457200">
              <a:buFont typeface="Arial"/>
              <a:buChar char="•"/>
            </a:pPr>
            <a:endParaRPr lang="en-US" sz="2400" dirty="0" smtClean="0">
              <a:solidFill>
                <a:srgbClr val="000000"/>
              </a:solidFill>
            </a:endParaRPr>
          </a:p>
          <a:p>
            <a:endParaRPr lang="en-US" sz="3200" b="1" dirty="0" smtClean="0">
              <a:solidFill>
                <a:srgbClr val="000000"/>
              </a:solidFill>
              <a:latin typeface="Calibri"/>
              <a:ea typeface="Calibri"/>
              <a:cs typeface="Times New Roman"/>
            </a:endParaRPr>
          </a:p>
          <a:p>
            <a:endParaRPr lang="en-US" sz="3200" b="1" dirty="0">
              <a:solidFill>
                <a:schemeClr val="tx1"/>
              </a:solidFill>
              <a:latin typeface="Calibri"/>
              <a:ea typeface="Calibri"/>
              <a:cs typeface="Times New Roman"/>
            </a:endParaRPr>
          </a:p>
        </p:txBody>
      </p:sp>
    </p:spTree>
    <p:custDataLst>
      <p:tags r:id="rId1"/>
    </p:custDataLst>
    <p:extLst>
      <p:ext uri="{BB962C8B-B14F-4D97-AF65-F5344CB8AC3E}">
        <p14:creationId xmlns:p14="http://schemas.microsoft.com/office/powerpoint/2010/main" val="1383485998"/>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solidFill>
                  <a:schemeClr val="tx1"/>
                </a:solidFill>
              </a:rPr>
              <a:t>© Copyright </a:t>
            </a:r>
            <a:r>
              <a:rPr lang="en-US" sz="500" dirty="0" smtClean="0">
                <a:solidFill>
                  <a:schemeClr val="tx1"/>
                </a:solidFill>
              </a:rPr>
              <a:t>2018.  </a:t>
            </a:r>
            <a:r>
              <a:rPr lang="en-US" sz="500" dirty="0" smtClean="0"/>
              <a:t>BFSC</a:t>
            </a:r>
            <a:r>
              <a:rPr lang="en-US" sz="500" dirty="0" smtClean="0">
                <a:solidFill>
                  <a:schemeClr val="tx1"/>
                </a:solidFill>
              </a:rPr>
              <a:t> Inc.  </a:t>
            </a:r>
            <a:r>
              <a:rPr lang="en-US" sz="500" dirty="0">
                <a:solidFill>
                  <a:schemeClr val="tx1"/>
                </a:solidFill>
              </a:rPr>
              <a:t>All Rights Reserved. Proprietary and Confidential. </a:t>
            </a:r>
          </a:p>
        </p:txBody>
      </p:sp>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87400"/>
            <a:ext cx="1371600" cy="2157843"/>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889001"/>
            <a:ext cx="1371600" cy="215784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5800" y="3286533"/>
            <a:ext cx="7772400" cy="4353950"/>
          </a:xfrm>
          <a:prstGeom prst="rect">
            <a:avLst/>
          </a:prstGeom>
          <a:noFill/>
        </p:spPr>
        <p:txBody>
          <a:bodyPr wrap="square" lIns="44641" tIns="22321" rIns="44641" bIns="22321" rtlCol="0">
            <a:spAutoFit/>
          </a:bodyPr>
          <a:lstStyle/>
          <a:p>
            <a:pPr marL="457200" indent="-457200">
              <a:buFont typeface="Arial"/>
              <a:buChar char="•"/>
            </a:pPr>
            <a:r>
              <a:rPr lang="en-US" sz="2400" dirty="0">
                <a:solidFill>
                  <a:srgbClr val="000000"/>
                </a:solidFill>
              </a:rPr>
              <a:t>In-use utensil </a:t>
            </a:r>
            <a:r>
              <a:rPr lang="mr-IN" sz="2400" dirty="0">
                <a:solidFill>
                  <a:srgbClr val="000000"/>
                </a:solidFill>
              </a:rPr>
              <a:t>–</a:t>
            </a:r>
            <a:r>
              <a:rPr lang="en-US" sz="2400" dirty="0">
                <a:solidFill>
                  <a:srgbClr val="000000"/>
                </a:solidFill>
              </a:rPr>
              <a:t> may now be stored in hot water at 135°F or higher </a:t>
            </a:r>
            <a:r>
              <a:rPr lang="en-US" sz="2400" dirty="0">
                <a:solidFill>
                  <a:srgbClr val="3060F0"/>
                </a:solidFill>
              </a:rPr>
              <a:t>(FC 3-304.12</a:t>
            </a:r>
            <a:r>
              <a:rPr lang="en-US" sz="2400" dirty="0" smtClean="0">
                <a:solidFill>
                  <a:srgbClr val="3060F0"/>
                </a:solidFill>
              </a:rPr>
              <a:t>)</a:t>
            </a:r>
          </a:p>
          <a:p>
            <a:pPr marL="457200" indent="-457200">
              <a:buFont typeface="Arial"/>
              <a:buChar char="•"/>
            </a:pPr>
            <a:endParaRPr lang="en-US" sz="2400" dirty="0">
              <a:solidFill>
                <a:srgbClr val="000000"/>
              </a:solidFill>
            </a:endParaRPr>
          </a:p>
          <a:p>
            <a:pPr marL="457200" indent="-457200">
              <a:buFont typeface="Arial"/>
              <a:buChar char="•"/>
            </a:pPr>
            <a:r>
              <a:rPr lang="en-US" sz="2400" dirty="0">
                <a:solidFill>
                  <a:srgbClr val="000000"/>
                </a:solidFill>
              </a:rPr>
              <a:t>Reheating commercially processed TCS foods must now be reheated to 135°F </a:t>
            </a:r>
            <a:r>
              <a:rPr lang="en-US" sz="2400" dirty="0">
                <a:solidFill>
                  <a:srgbClr val="3060F0"/>
                </a:solidFill>
              </a:rPr>
              <a:t>(FC 3-403.11</a:t>
            </a:r>
            <a:r>
              <a:rPr lang="en-US" sz="2400" dirty="0" smtClean="0">
                <a:solidFill>
                  <a:srgbClr val="3060F0"/>
                </a:solidFill>
              </a:rPr>
              <a:t>)</a:t>
            </a:r>
          </a:p>
          <a:p>
            <a:pPr marL="457200" indent="-457200">
              <a:buFont typeface="Arial"/>
              <a:buChar char="•"/>
            </a:pPr>
            <a:endParaRPr lang="en-US" sz="2400" dirty="0">
              <a:solidFill>
                <a:srgbClr val="000000"/>
              </a:solidFill>
            </a:endParaRPr>
          </a:p>
          <a:p>
            <a:pPr marL="457200" indent="-457200">
              <a:buFont typeface="Arial"/>
              <a:buChar char="•"/>
            </a:pPr>
            <a:r>
              <a:rPr lang="en-US" sz="2400" dirty="0">
                <a:solidFill>
                  <a:srgbClr val="000000"/>
                </a:solidFill>
              </a:rPr>
              <a:t>Cooking fruits and vegetables for hot holding - now 135°F </a:t>
            </a:r>
            <a:r>
              <a:rPr lang="en-US" sz="2400" dirty="0">
                <a:solidFill>
                  <a:srgbClr val="3060F0"/>
                </a:solidFill>
              </a:rPr>
              <a:t>(FC 3-401.13)</a:t>
            </a:r>
          </a:p>
          <a:p>
            <a:pPr marL="457200" indent="-457200">
              <a:buFont typeface="Arial"/>
              <a:buChar char="•"/>
            </a:pPr>
            <a:endParaRPr lang="en-US" sz="2400" dirty="0" smtClean="0">
              <a:solidFill>
                <a:srgbClr val="000000"/>
              </a:solidFill>
            </a:endParaRPr>
          </a:p>
          <a:p>
            <a:endParaRPr lang="en-US" sz="3200" b="1" dirty="0" smtClean="0">
              <a:solidFill>
                <a:srgbClr val="000000"/>
              </a:solidFill>
              <a:latin typeface="Calibri"/>
              <a:ea typeface="Calibri"/>
              <a:cs typeface="Times New Roman"/>
            </a:endParaRPr>
          </a:p>
          <a:p>
            <a:endParaRPr lang="en-US" sz="3200" b="1" dirty="0">
              <a:solidFill>
                <a:schemeClr val="tx1"/>
              </a:solidFill>
              <a:latin typeface="Calibri"/>
              <a:ea typeface="Calibri"/>
              <a:cs typeface="Times New Roman"/>
            </a:endParaRPr>
          </a:p>
        </p:txBody>
      </p:sp>
    </p:spTree>
    <p:custDataLst>
      <p:tags r:id="rId1"/>
    </p:custDataLst>
    <p:extLst>
      <p:ext uri="{BB962C8B-B14F-4D97-AF65-F5344CB8AC3E}">
        <p14:creationId xmlns:p14="http://schemas.microsoft.com/office/powerpoint/2010/main" val="3950541748"/>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634066"/>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New Cooking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939795" y="2483563"/>
            <a:ext cx="7772400" cy="4538616"/>
          </a:xfrm>
          <a:prstGeom prst="rect">
            <a:avLst/>
          </a:prstGeom>
          <a:noFill/>
        </p:spPr>
        <p:txBody>
          <a:bodyPr wrap="square" lIns="44641" tIns="22321" rIns="44641" bIns="22321" rtlCol="0">
            <a:spAutoFit/>
          </a:bodyPr>
          <a:lstStyle/>
          <a:p>
            <a:pPr algn="ctr"/>
            <a:endParaRPr lang="en-US" b="1" dirty="0" smtClean="0"/>
          </a:p>
          <a:p>
            <a:endParaRPr lang="en-US" sz="1600" dirty="0"/>
          </a:p>
          <a:p>
            <a:r>
              <a:rPr lang="en-US" dirty="0" smtClean="0">
                <a:solidFill>
                  <a:schemeClr val="tx1"/>
                </a:solidFill>
              </a:rPr>
              <a:t>Non-Continuous Cooking (Par-cooking / Grill Marking) of raw animal foods:</a:t>
            </a:r>
          </a:p>
          <a:p>
            <a:r>
              <a:rPr lang="en-US" dirty="0">
                <a:solidFill>
                  <a:srgbClr val="3060F0"/>
                </a:solidFill>
              </a:rPr>
              <a:t>(FC </a:t>
            </a:r>
            <a:r>
              <a:rPr lang="en-US" dirty="0" smtClean="0">
                <a:solidFill>
                  <a:srgbClr val="3060F0"/>
                </a:solidFill>
              </a:rPr>
              <a:t>3-401.14)</a:t>
            </a:r>
            <a:endParaRPr lang="en-US" dirty="0">
              <a:solidFill>
                <a:srgbClr val="3060F0"/>
              </a:solidFill>
            </a:endParaRPr>
          </a:p>
          <a:p>
            <a:endParaRPr lang="en-US" dirty="0" smtClean="0">
              <a:solidFill>
                <a:schemeClr val="tx1"/>
              </a:solidFill>
            </a:endParaRPr>
          </a:p>
          <a:p>
            <a:pPr marL="285750" indent="-285750">
              <a:buFont typeface="Arial"/>
              <a:buChar char="•"/>
            </a:pPr>
            <a:r>
              <a:rPr lang="en-US" dirty="0" smtClean="0"/>
              <a:t>Initial process may not exceed 60 minutes</a:t>
            </a:r>
          </a:p>
          <a:p>
            <a:pPr marL="285750" indent="-285750">
              <a:buFont typeface="Arial"/>
              <a:buChar char="•"/>
            </a:pPr>
            <a:r>
              <a:rPr lang="en-US" dirty="0" smtClean="0">
                <a:solidFill>
                  <a:schemeClr val="tx1"/>
                </a:solidFill>
              </a:rPr>
              <a:t>Product must be cooled properly</a:t>
            </a:r>
          </a:p>
          <a:p>
            <a:pPr marL="285750" indent="-285750">
              <a:buFont typeface="Arial"/>
              <a:buChar char="•"/>
            </a:pPr>
            <a:r>
              <a:rPr lang="en-US" dirty="0" smtClean="0"/>
              <a:t>Product must be stored properly (41</a:t>
            </a:r>
            <a:r>
              <a:rPr lang="en-US" dirty="0" smtClean="0">
                <a:solidFill>
                  <a:srgbClr val="000000"/>
                </a:solidFill>
              </a:rPr>
              <a:t>°</a:t>
            </a:r>
            <a:r>
              <a:rPr lang="en-US" dirty="0">
                <a:solidFill>
                  <a:srgbClr val="000000"/>
                </a:solidFill>
              </a:rPr>
              <a:t>F</a:t>
            </a:r>
            <a:r>
              <a:rPr lang="en-US" dirty="0" smtClean="0"/>
              <a:t>or below or frozen and as its still raw, stored to prevent cross)</a:t>
            </a:r>
          </a:p>
          <a:p>
            <a:pPr marL="285750" indent="-285750">
              <a:buFont typeface="Arial"/>
              <a:buChar char="•"/>
            </a:pPr>
            <a:r>
              <a:rPr lang="en-US" dirty="0" smtClean="0"/>
              <a:t>Product must be cooked to “normal” cooking temperature </a:t>
            </a:r>
          </a:p>
          <a:p>
            <a:pPr marL="285750" indent="-285750">
              <a:buFont typeface="Arial"/>
              <a:buChar char="•"/>
            </a:pPr>
            <a:r>
              <a:rPr lang="en-US" dirty="0" smtClean="0"/>
              <a:t>Have prior approval by regulatory authority and written procedures that:</a:t>
            </a:r>
          </a:p>
          <a:p>
            <a:pPr marL="742950" lvl="1" indent="-285750">
              <a:buFont typeface="Arial"/>
              <a:buChar char="•"/>
            </a:pPr>
            <a:r>
              <a:rPr lang="en-US" sz="1400" dirty="0" smtClean="0"/>
              <a:t>Are maintained on file,</a:t>
            </a:r>
          </a:p>
          <a:p>
            <a:pPr marL="742950" lvl="1" indent="-285750">
              <a:buFont typeface="Arial"/>
              <a:buChar char="•"/>
            </a:pPr>
            <a:r>
              <a:rPr lang="en-US" sz="1400" dirty="0" smtClean="0"/>
              <a:t>Describe how the above items are to be monitored,</a:t>
            </a:r>
          </a:p>
          <a:p>
            <a:pPr marL="742950" lvl="1" indent="-285750">
              <a:buFont typeface="Arial"/>
              <a:buChar char="•"/>
            </a:pPr>
            <a:r>
              <a:rPr lang="en-US" sz="1400" dirty="0" smtClean="0"/>
              <a:t>Describe how these are marked or identified as items that must be cooked, and</a:t>
            </a:r>
          </a:p>
          <a:p>
            <a:pPr marL="742950" lvl="1" indent="-285750">
              <a:buFont typeface="Arial"/>
              <a:buChar char="•"/>
            </a:pPr>
            <a:r>
              <a:rPr lang="en-US" sz="1400" dirty="0" smtClean="0"/>
              <a:t>Describe how these are separated from RTE foods.</a:t>
            </a:r>
            <a:endParaRPr lang="en-US" dirty="0" smtClean="0"/>
          </a:p>
          <a:p>
            <a:endParaRPr lang="en-US" dirty="0"/>
          </a:p>
          <a:p>
            <a:endParaRPr lang="en-US" dirty="0" smtClean="0"/>
          </a:p>
        </p:txBody>
      </p:sp>
    </p:spTree>
    <p:custDataLst>
      <p:tags r:id="rId1"/>
    </p:custDataLst>
    <p:extLst>
      <p:ext uri="{BB962C8B-B14F-4D97-AF65-F5344CB8AC3E}">
        <p14:creationId xmlns:p14="http://schemas.microsoft.com/office/powerpoint/2010/main" val="217961454"/>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634066"/>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New Cooking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770462" y="3118563"/>
            <a:ext cx="7772400" cy="2630401"/>
          </a:xfrm>
          <a:prstGeom prst="rect">
            <a:avLst/>
          </a:prstGeom>
          <a:noFill/>
        </p:spPr>
        <p:txBody>
          <a:bodyPr wrap="square" lIns="44641" tIns="22321" rIns="44641" bIns="22321" rtlCol="0">
            <a:spAutoFit/>
          </a:bodyPr>
          <a:lstStyle/>
          <a:p>
            <a:pPr algn="ctr"/>
            <a:endParaRPr lang="en-US" b="1" dirty="0" smtClean="0"/>
          </a:p>
          <a:p>
            <a:endParaRPr lang="en-US" sz="2400" dirty="0"/>
          </a:p>
          <a:p>
            <a:endParaRPr lang="en-US" sz="2400" dirty="0"/>
          </a:p>
          <a:p>
            <a:pPr algn="ctr"/>
            <a:r>
              <a:rPr lang="en-US" sz="2400" dirty="0" smtClean="0"/>
              <a:t>Children’s Menus may not offer hamburgers </a:t>
            </a:r>
          </a:p>
          <a:p>
            <a:pPr algn="ctr"/>
            <a:r>
              <a:rPr lang="en-US" sz="2400" dirty="0" smtClean="0"/>
              <a:t>cooked to order – they must be fully cooked. </a:t>
            </a:r>
            <a:r>
              <a:rPr lang="en-US" sz="2400" dirty="0">
                <a:solidFill>
                  <a:srgbClr val="3060F0"/>
                </a:solidFill>
              </a:rPr>
              <a:t>(FC 3</a:t>
            </a:r>
            <a:r>
              <a:rPr lang="en-US" sz="2400" dirty="0" smtClean="0">
                <a:solidFill>
                  <a:srgbClr val="3060F0"/>
                </a:solidFill>
              </a:rPr>
              <a:t>-401.11)</a:t>
            </a:r>
            <a:endParaRPr lang="en-US" sz="2400" dirty="0">
              <a:solidFill>
                <a:srgbClr val="3060F0"/>
              </a:solidFill>
            </a:endParaRPr>
          </a:p>
          <a:p>
            <a:endParaRPr lang="en-US" dirty="0" smtClean="0"/>
          </a:p>
          <a:p>
            <a:endParaRPr lang="en-US" dirty="0"/>
          </a:p>
          <a:p>
            <a:endParaRPr lang="en-US" dirty="0" smtClean="0"/>
          </a:p>
        </p:txBody>
      </p:sp>
    </p:spTree>
    <p:custDataLst>
      <p:tags r:id="rId1"/>
    </p:custDataLst>
    <p:extLst>
      <p:ext uri="{BB962C8B-B14F-4D97-AF65-F5344CB8AC3E}">
        <p14:creationId xmlns:p14="http://schemas.microsoft.com/office/powerpoint/2010/main" val="2959353058"/>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3902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2" name="TextBox 11"/>
          <p:cNvSpPr txBox="1"/>
          <p:nvPr/>
        </p:nvSpPr>
        <p:spPr>
          <a:xfrm>
            <a:off x="16025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604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25400" y="1712434"/>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New Thawing Regulations</a:t>
            </a:r>
            <a:endParaRPr lang="en-US" sz="3200" dirty="0">
              <a:solidFill>
                <a:srgbClr val="FF0000"/>
              </a:solidFill>
            </a:endParaRPr>
          </a:p>
        </p:txBody>
      </p:sp>
      <p:sp>
        <p:nvSpPr>
          <p:cNvPr id="5" name="Rectangle 4"/>
          <p:cNvSpPr/>
          <p:nvPr/>
        </p:nvSpPr>
        <p:spPr>
          <a:xfrm>
            <a:off x="558802" y="2947940"/>
            <a:ext cx="8153398" cy="3539431"/>
          </a:xfrm>
          <a:prstGeom prst="rect">
            <a:avLst/>
          </a:prstGeom>
        </p:spPr>
        <p:txBody>
          <a:bodyPr wrap="square">
            <a:spAutoFit/>
          </a:bodyPr>
          <a:lstStyle/>
          <a:p>
            <a:pPr algn="ctr"/>
            <a:r>
              <a:rPr lang="en-US" sz="2800" dirty="0" smtClean="0"/>
              <a:t>Reduced Oxygen Packaging Fish</a:t>
            </a:r>
          </a:p>
          <a:p>
            <a:endParaRPr lang="en-US" sz="2800" dirty="0" smtClean="0"/>
          </a:p>
          <a:p>
            <a:r>
              <a:rPr lang="en-US" sz="2400" dirty="0" smtClean="0"/>
              <a:t>Must be removed from packaging immediately before thawing in a refrigerator</a:t>
            </a:r>
          </a:p>
          <a:p>
            <a:pPr algn="ctr"/>
            <a:r>
              <a:rPr lang="en-US" sz="2400" dirty="0" smtClean="0"/>
              <a:t>Or</a:t>
            </a:r>
          </a:p>
          <a:p>
            <a:pPr algn="ctr"/>
            <a:endParaRPr lang="en-US" sz="2400" dirty="0" smtClean="0"/>
          </a:p>
          <a:p>
            <a:r>
              <a:rPr lang="en-US" sz="2400" dirty="0" smtClean="0"/>
              <a:t>Immediately before or after thawing under cold running water.</a:t>
            </a:r>
          </a:p>
          <a:p>
            <a:pPr algn="ctr"/>
            <a:r>
              <a:rPr lang="en-US" sz="2400" dirty="0">
                <a:solidFill>
                  <a:srgbClr val="3060F0"/>
                </a:solidFill>
              </a:rPr>
              <a:t>(FC 3</a:t>
            </a:r>
            <a:r>
              <a:rPr lang="en-US" sz="2400" dirty="0" smtClean="0">
                <a:solidFill>
                  <a:srgbClr val="3060F0"/>
                </a:solidFill>
              </a:rPr>
              <a:t>-501.13)</a:t>
            </a:r>
            <a:endParaRPr lang="en-US" sz="2400" dirty="0">
              <a:solidFill>
                <a:srgbClr val="3060F0"/>
              </a:solidFill>
            </a:endParaRPr>
          </a:p>
          <a:p>
            <a:endParaRPr lang="en-US" sz="2400" dirty="0"/>
          </a:p>
        </p:txBody>
      </p:sp>
    </p:spTree>
    <p:custDataLst>
      <p:tags r:id="rId1"/>
    </p:custDataLst>
    <p:extLst>
      <p:ext uri="{BB962C8B-B14F-4D97-AF65-F5344CB8AC3E}">
        <p14:creationId xmlns:p14="http://schemas.microsoft.com/office/powerpoint/2010/main" val="2723642921"/>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87400"/>
            <a:ext cx="1371600" cy="2157843"/>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889001"/>
            <a:ext cx="1371600" cy="215784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55600" y="3595469"/>
            <a:ext cx="4114800" cy="783742"/>
          </a:xfrm>
          <a:prstGeom prst="rect">
            <a:avLst/>
          </a:prstGeom>
          <a:noFill/>
        </p:spPr>
        <p:txBody>
          <a:bodyPr wrap="square" lIns="44641" tIns="22321" rIns="44641" bIns="22321" rtlCol="0">
            <a:spAutoFit/>
          </a:bodyPr>
          <a:lstStyle/>
          <a:p>
            <a:r>
              <a:rPr lang="en-US" sz="2400" dirty="0" smtClean="0">
                <a:solidFill>
                  <a:schemeClr val="tx1"/>
                </a:solidFill>
              </a:rPr>
              <a:t>Potentially Hazardous Foods </a:t>
            </a:r>
          </a:p>
          <a:p>
            <a:r>
              <a:rPr lang="en-US" sz="2400" dirty="0" smtClean="0">
                <a:solidFill>
                  <a:schemeClr val="tx1"/>
                </a:solidFill>
              </a:rPr>
              <a:t>(PHF’s)</a:t>
            </a:r>
            <a:endParaRPr lang="en-US" sz="2400" dirty="0">
              <a:solidFill>
                <a:schemeClr val="tx1"/>
              </a:solidFill>
            </a:endParaRPr>
          </a:p>
        </p:txBody>
      </p:sp>
      <p:sp>
        <p:nvSpPr>
          <p:cNvPr id="22" name="TextBox 21"/>
          <p:cNvSpPr txBox="1"/>
          <p:nvPr/>
        </p:nvSpPr>
        <p:spPr>
          <a:xfrm>
            <a:off x="4406900" y="3595469"/>
            <a:ext cx="4419600" cy="2076403"/>
          </a:xfrm>
          <a:prstGeom prst="rect">
            <a:avLst/>
          </a:prstGeom>
          <a:noFill/>
        </p:spPr>
        <p:txBody>
          <a:bodyPr wrap="square" lIns="44641" tIns="22321" rIns="44641" bIns="22321" rtlCol="0">
            <a:spAutoFit/>
          </a:bodyPr>
          <a:lstStyle/>
          <a:p>
            <a:pPr algn="r"/>
            <a:r>
              <a:rPr lang="en-US" sz="2400" dirty="0" smtClean="0">
                <a:solidFill>
                  <a:schemeClr val="tx1"/>
                </a:solidFill>
              </a:rPr>
              <a:t>Time/Temperature Control for Safety Food </a:t>
            </a:r>
          </a:p>
          <a:p>
            <a:pPr algn="r"/>
            <a:r>
              <a:rPr lang="en-US" sz="2400" dirty="0" smtClean="0">
                <a:solidFill>
                  <a:schemeClr val="tx1"/>
                </a:solidFill>
              </a:rPr>
              <a:t>(TCS)</a:t>
            </a:r>
          </a:p>
          <a:p>
            <a:pPr algn="r"/>
            <a:endParaRPr lang="en-US" sz="2000" dirty="0" smtClean="0">
              <a:solidFill>
                <a:schemeClr val="tx1"/>
              </a:solidFill>
            </a:endParaRPr>
          </a:p>
          <a:p>
            <a:pPr algn="r"/>
            <a:r>
              <a:rPr lang="en-US" sz="2000" dirty="0" smtClean="0">
                <a:solidFill>
                  <a:schemeClr val="tx1"/>
                </a:solidFill>
              </a:rPr>
              <a:t>Added:</a:t>
            </a:r>
          </a:p>
          <a:p>
            <a:pPr algn="r"/>
            <a:r>
              <a:rPr lang="en-US" sz="2000" dirty="0" smtClean="0">
                <a:solidFill>
                  <a:schemeClr val="tx1"/>
                </a:solidFill>
              </a:rPr>
              <a:t>Cut leafy greens / Sliced Tomatoes</a:t>
            </a:r>
            <a:endParaRPr lang="en-US" sz="2000" dirty="0">
              <a:solidFill>
                <a:schemeClr val="tx1"/>
              </a:solidFill>
            </a:endParaRPr>
          </a:p>
        </p:txBody>
      </p:sp>
    </p:spTree>
    <p:custDataLst>
      <p:tags r:id="rId1"/>
    </p:custDataLst>
    <p:extLst>
      <p:ext uri="{BB962C8B-B14F-4D97-AF65-F5344CB8AC3E}">
        <p14:creationId xmlns:p14="http://schemas.microsoft.com/office/powerpoint/2010/main" val="969226591"/>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680637"/>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579419" y="2701137"/>
            <a:ext cx="5867401" cy="1060741"/>
          </a:xfrm>
          <a:prstGeom prst="rect">
            <a:avLst/>
          </a:prstGeom>
          <a:noFill/>
        </p:spPr>
        <p:txBody>
          <a:bodyPr wrap="square" lIns="44641" tIns="22321" rIns="44641" bIns="22321" rtlCol="0">
            <a:spAutoFit/>
          </a:bodyPr>
          <a:lstStyle/>
          <a:p>
            <a:pPr algn="ctr"/>
            <a:r>
              <a:rPr lang="en-US" sz="2400" dirty="0" err="1" smtClean="0"/>
              <a:t>Shellstock</a:t>
            </a:r>
            <a:r>
              <a:rPr lang="en-US" sz="2400" dirty="0" smtClean="0"/>
              <a:t> Tags</a:t>
            </a:r>
            <a:r>
              <a:rPr lang="en-US" sz="2400" dirty="0"/>
              <a:t> </a:t>
            </a:r>
            <a:r>
              <a:rPr lang="en-US" sz="2400" dirty="0" smtClean="0">
                <a:solidFill>
                  <a:srgbClr val="3060F0"/>
                </a:solidFill>
              </a:rPr>
              <a:t>(</a:t>
            </a:r>
            <a:r>
              <a:rPr lang="en-US" sz="2400" dirty="0">
                <a:solidFill>
                  <a:srgbClr val="3060F0"/>
                </a:solidFill>
              </a:rPr>
              <a:t>FC </a:t>
            </a:r>
            <a:r>
              <a:rPr lang="en-US" sz="2400" dirty="0" smtClean="0">
                <a:solidFill>
                  <a:srgbClr val="3060F0"/>
                </a:solidFill>
              </a:rPr>
              <a:t>3-203.12)</a:t>
            </a:r>
            <a:endParaRPr lang="en-US" sz="2400" dirty="0">
              <a:solidFill>
                <a:srgbClr val="3060F0"/>
              </a:solidFill>
            </a:endParaRPr>
          </a:p>
          <a:p>
            <a:pPr algn="ctr"/>
            <a:endParaRPr lang="en-US" sz="2400" dirty="0"/>
          </a:p>
          <a:p>
            <a:pPr algn="ctr"/>
            <a:endParaRPr lang="en-US" dirty="0" smtClean="0"/>
          </a:p>
        </p:txBody>
      </p:sp>
      <p:pic>
        <p:nvPicPr>
          <p:cNvPr id="9" name="Picture 8" descr="gardShellstock.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3608806"/>
            <a:ext cx="2653068" cy="2845785"/>
          </a:xfrm>
          <a:prstGeom prst="rect">
            <a:avLst/>
          </a:prstGeom>
          <a:ln>
            <a:solidFill>
              <a:schemeClr val="tx1"/>
            </a:solidFill>
          </a:ln>
        </p:spPr>
      </p:pic>
      <p:sp>
        <p:nvSpPr>
          <p:cNvPr id="10" name="Content Placeholder 2"/>
          <p:cNvSpPr txBox="1">
            <a:spLocks/>
          </p:cNvSpPr>
          <p:nvPr/>
        </p:nvSpPr>
        <p:spPr>
          <a:xfrm>
            <a:off x="4540250" y="3354063"/>
            <a:ext cx="4387850" cy="3316428"/>
          </a:xfrm>
          <a:prstGeom prst="rect">
            <a:avLst/>
          </a:prstGeom>
        </p:spPr>
        <p:txBody>
          <a:bodyPr vert="horz" lIns="55703" tIns="55703" rIns="55703" bIns="55703" rtlCol="0" anchor="t" anchorCtr="0">
            <a:normAutofit/>
          </a:bodyPr>
          <a:lstStyle>
            <a:lvl1pPr marL="342900" lvl="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lvl="1"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lvl="2"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lvl="3"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lvl="4"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lvl="5"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lvl="6"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lvl="7"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lvl="8"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r>
              <a:rPr lang="en-US" sz="2000" dirty="0" err="1" smtClean="0"/>
              <a:t>Shellstock</a:t>
            </a:r>
            <a:r>
              <a:rPr lang="en-US" sz="2000" dirty="0" smtClean="0"/>
              <a:t> tags must be maintained for 90 days;</a:t>
            </a:r>
          </a:p>
          <a:p>
            <a:pPr marL="0" indent="0">
              <a:buNone/>
            </a:pPr>
            <a:endParaRPr lang="en-US" sz="2000" dirty="0" smtClean="0"/>
          </a:p>
          <a:p>
            <a:r>
              <a:rPr lang="en-US" sz="2000" dirty="0" smtClean="0"/>
              <a:t>Kept in chronological order; and the</a:t>
            </a:r>
          </a:p>
          <a:p>
            <a:endParaRPr lang="en-US" sz="2000" dirty="0"/>
          </a:p>
          <a:p>
            <a:pPr marL="0" indent="0">
              <a:buNone/>
            </a:pPr>
            <a:endParaRPr lang="en-US" sz="2000" dirty="0" smtClean="0"/>
          </a:p>
          <a:p>
            <a:r>
              <a:rPr lang="en-US" sz="2000" dirty="0" smtClean="0"/>
              <a:t>Date recorded for the last day in which the last piece was served.</a:t>
            </a:r>
            <a:endParaRPr lang="en-US" sz="2000" dirty="0"/>
          </a:p>
        </p:txBody>
      </p:sp>
    </p:spTree>
    <p:custDataLst>
      <p:tags r:id="rId1"/>
    </p:custDataLst>
    <p:extLst>
      <p:ext uri="{BB962C8B-B14F-4D97-AF65-F5344CB8AC3E}">
        <p14:creationId xmlns:p14="http://schemas.microsoft.com/office/powerpoint/2010/main" val="500057374"/>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712387"/>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579419" y="2701137"/>
            <a:ext cx="5867401" cy="1060741"/>
          </a:xfrm>
          <a:prstGeom prst="rect">
            <a:avLst/>
          </a:prstGeom>
          <a:noFill/>
        </p:spPr>
        <p:txBody>
          <a:bodyPr wrap="square" lIns="44641" tIns="22321" rIns="44641" bIns="22321" rtlCol="0">
            <a:spAutoFit/>
          </a:bodyPr>
          <a:lstStyle/>
          <a:p>
            <a:pPr algn="ctr"/>
            <a:r>
              <a:rPr lang="en-US" sz="2400" dirty="0" smtClean="0"/>
              <a:t>Refilling </a:t>
            </a:r>
            <a:r>
              <a:rPr lang="en-US" sz="2400" dirty="0" err="1" smtClean="0"/>
              <a:t>Returnables</a:t>
            </a:r>
            <a:r>
              <a:rPr lang="en-US" sz="2400" dirty="0" smtClean="0"/>
              <a:t> </a:t>
            </a:r>
            <a:r>
              <a:rPr lang="en-US" sz="2400" dirty="0" smtClean="0">
                <a:solidFill>
                  <a:srgbClr val="3060F0"/>
                </a:solidFill>
              </a:rPr>
              <a:t>(</a:t>
            </a:r>
            <a:r>
              <a:rPr lang="en-US" sz="2400" dirty="0">
                <a:solidFill>
                  <a:srgbClr val="3060F0"/>
                </a:solidFill>
              </a:rPr>
              <a:t>FC </a:t>
            </a:r>
            <a:r>
              <a:rPr lang="en-US" sz="2400" dirty="0" smtClean="0">
                <a:solidFill>
                  <a:srgbClr val="3060F0"/>
                </a:solidFill>
              </a:rPr>
              <a:t>3-304.17)</a:t>
            </a:r>
            <a:endParaRPr lang="en-US" sz="2400" dirty="0">
              <a:solidFill>
                <a:srgbClr val="3060F0"/>
              </a:solidFill>
            </a:endParaRPr>
          </a:p>
          <a:p>
            <a:pPr algn="ctr"/>
            <a:endParaRPr lang="en-US" sz="2400" dirty="0"/>
          </a:p>
          <a:p>
            <a:pPr algn="ctr"/>
            <a:endParaRPr lang="en-US" dirty="0" smtClean="0"/>
          </a:p>
        </p:txBody>
      </p:sp>
      <p:sp>
        <p:nvSpPr>
          <p:cNvPr id="10" name="Content Placeholder 2"/>
          <p:cNvSpPr txBox="1">
            <a:spLocks/>
          </p:cNvSpPr>
          <p:nvPr/>
        </p:nvSpPr>
        <p:spPr>
          <a:xfrm>
            <a:off x="685800" y="3354063"/>
            <a:ext cx="7772400" cy="3316428"/>
          </a:xfrm>
          <a:prstGeom prst="rect">
            <a:avLst/>
          </a:prstGeom>
        </p:spPr>
        <p:txBody>
          <a:bodyPr vert="horz" lIns="55703" tIns="55703" rIns="55703" bIns="55703" rtlCol="0" anchor="t" anchorCtr="0">
            <a:normAutofit/>
          </a:bodyPr>
          <a:lstStyle>
            <a:lvl1pPr marL="342900" lvl="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lvl="1"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lvl="2"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lvl="3"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lvl="4"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lvl="5"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lvl="6"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lvl="7"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lvl="8"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endParaRPr lang="en-US" sz="2000" dirty="0"/>
          </a:p>
        </p:txBody>
      </p:sp>
      <p:sp>
        <p:nvSpPr>
          <p:cNvPr id="13" name="Content Placeholder 2"/>
          <p:cNvSpPr txBox="1">
            <a:spLocks/>
          </p:cNvSpPr>
          <p:nvPr/>
        </p:nvSpPr>
        <p:spPr>
          <a:xfrm>
            <a:off x="838200" y="3506463"/>
            <a:ext cx="7772400" cy="3316428"/>
          </a:xfrm>
          <a:prstGeom prst="rect">
            <a:avLst/>
          </a:prstGeom>
        </p:spPr>
        <p:txBody>
          <a:bodyPr vert="horz" lIns="55703" tIns="55703" rIns="55703" bIns="55703" rtlCol="0" anchor="t" anchorCtr="0">
            <a:normAutofit/>
          </a:bodyPr>
          <a:lstStyle>
            <a:lvl1pPr marL="342900" lvl="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lvl="1"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lvl="2"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lvl="3"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lvl="4"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lvl="5"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lvl="6"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lvl="7"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lvl="8"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r>
              <a:rPr lang="en-US" sz="2000" dirty="0" smtClean="0">
                <a:solidFill>
                  <a:srgbClr val="000000"/>
                </a:solidFill>
              </a:rPr>
              <a:t>The materials being refilled must be safe and durable under normal conditions.</a:t>
            </a:r>
          </a:p>
          <a:p>
            <a:r>
              <a:rPr lang="en-US" sz="2000" dirty="0" smtClean="0">
                <a:solidFill>
                  <a:srgbClr val="000000"/>
                </a:solidFill>
              </a:rPr>
              <a:t>They must have been provided by the establishment to the consumer for the purpose of being reused.</a:t>
            </a:r>
          </a:p>
          <a:p>
            <a:r>
              <a:rPr lang="en-US" sz="2000" dirty="0" smtClean="0">
                <a:solidFill>
                  <a:srgbClr val="000000"/>
                </a:solidFill>
              </a:rPr>
              <a:t>They must be returned to the food establishment by the customer after use.</a:t>
            </a:r>
          </a:p>
          <a:p>
            <a:r>
              <a:rPr lang="en-US" sz="2000" dirty="0" smtClean="0">
                <a:solidFill>
                  <a:srgbClr val="000000"/>
                </a:solidFill>
              </a:rPr>
              <a:t>They must be cleaned, sanitized and visually inspected by the employee to assure all of the above.</a:t>
            </a:r>
          </a:p>
        </p:txBody>
      </p:sp>
    </p:spTree>
    <p:custDataLst>
      <p:tags r:id="rId1"/>
    </p:custDataLst>
    <p:extLst>
      <p:ext uri="{BB962C8B-B14F-4D97-AF65-F5344CB8AC3E}">
        <p14:creationId xmlns:p14="http://schemas.microsoft.com/office/powerpoint/2010/main" val="1463841882"/>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2125137"/>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579419" y="2701137"/>
            <a:ext cx="5867401" cy="691409"/>
          </a:xfrm>
          <a:prstGeom prst="rect">
            <a:avLst/>
          </a:prstGeom>
          <a:noFill/>
        </p:spPr>
        <p:txBody>
          <a:bodyPr wrap="square" lIns="44641" tIns="22321" rIns="44641" bIns="22321" rtlCol="0">
            <a:spAutoFit/>
          </a:bodyPr>
          <a:lstStyle/>
          <a:p>
            <a:pPr algn="ctr"/>
            <a:r>
              <a:rPr lang="en-US" sz="2400" dirty="0" smtClean="0"/>
              <a:t>TPHC</a:t>
            </a:r>
            <a:endParaRPr lang="en-US" sz="2400" dirty="0"/>
          </a:p>
          <a:p>
            <a:pPr algn="ctr"/>
            <a:endParaRPr lang="en-US" dirty="0" smtClean="0"/>
          </a:p>
        </p:txBody>
      </p:sp>
      <p:sp>
        <p:nvSpPr>
          <p:cNvPr id="10" name="Content Placeholder 2"/>
          <p:cNvSpPr txBox="1">
            <a:spLocks/>
          </p:cNvSpPr>
          <p:nvPr/>
        </p:nvSpPr>
        <p:spPr>
          <a:xfrm>
            <a:off x="685800" y="3156359"/>
            <a:ext cx="7772400" cy="3058174"/>
          </a:xfrm>
          <a:prstGeom prst="rect">
            <a:avLst/>
          </a:prstGeom>
        </p:spPr>
        <p:txBody>
          <a:bodyPr vert="horz" lIns="55703" tIns="55703" rIns="55703" bIns="55703" rtlCol="0" anchor="t" anchorCtr="0">
            <a:normAutofit fontScale="85000" lnSpcReduction="10000"/>
          </a:bodyPr>
          <a:lstStyle>
            <a:lvl1pPr marL="342900" lvl="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lvl="1"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lvl="2"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lvl="3"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lvl="4"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lvl="5"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lvl="6"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lvl="7"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lvl="8"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indent="0">
              <a:buNone/>
            </a:pPr>
            <a:r>
              <a:rPr lang="en-US" sz="2000" dirty="0" smtClean="0"/>
              <a:t>If time rather than temperature is used as a public health control for TCS foods:</a:t>
            </a:r>
          </a:p>
          <a:p>
            <a:r>
              <a:rPr lang="en-US" sz="2000" dirty="0"/>
              <a:t>C</a:t>
            </a:r>
            <a:r>
              <a:rPr lang="en-US" sz="2000" dirty="0" smtClean="0"/>
              <a:t>old food may remain out of temperature control for up to 6 hours providing that the product temperature does not exceed 70</a:t>
            </a:r>
            <a:r>
              <a:rPr lang="en-US" sz="2000" dirty="0" smtClean="0">
                <a:solidFill>
                  <a:srgbClr val="000000"/>
                </a:solidFill>
              </a:rPr>
              <a:t>°</a:t>
            </a:r>
            <a:r>
              <a:rPr lang="en-US" sz="2000" dirty="0">
                <a:solidFill>
                  <a:srgbClr val="000000"/>
                </a:solidFill>
              </a:rPr>
              <a:t>F</a:t>
            </a:r>
            <a:r>
              <a:rPr lang="en-US" sz="2000" dirty="0" smtClean="0"/>
              <a:t>.</a:t>
            </a:r>
          </a:p>
          <a:p>
            <a:r>
              <a:rPr lang="en-US" sz="2000" dirty="0" smtClean="0"/>
              <a:t>If food is above 70</a:t>
            </a:r>
            <a:r>
              <a:rPr lang="en-US" sz="2000" dirty="0" smtClean="0">
                <a:solidFill>
                  <a:srgbClr val="000000"/>
                </a:solidFill>
              </a:rPr>
              <a:t>°</a:t>
            </a:r>
            <a:r>
              <a:rPr lang="en-US" sz="2000" dirty="0">
                <a:solidFill>
                  <a:srgbClr val="000000"/>
                </a:solidFill>
              </a:rPr>
              <a:t>F</a:t>
            </a:r>
            <a:r>
              <a:rPr lang="en-US" sz="2000" dirty="0" smtClean="0"/>
              <a:t>, only 4 hours is allowed out of temperature control. </a:t>
            </a:r>
            <a:r>
              <a:rPr lang="en-US" sz="2000" dirty="0"/>
              <a:t>(This has not changed)</a:t>
            </a:r>
            <a:r>
              <a:rPr lang="en-US" sz="2000" dirty="0" smtClean="0"/>
              <a:t>.</a:t>
            </a:r>
          </a:p>
          <a:p>
            <a:r>
              <a:rPr lang="en-US" sz="2000" dirty="0" smtClean="0"/>
              <a:t>Hot food may remain out of temperature control for up to 4 hours. (This has not changed). </a:t>
            </a:r>
            <a:r>
              <a:rPr lang="en-US" sz="2000" dirty="0">
                <a:solidFill>
                  <a:srgbClr val="3060F0"/>
                </a:solidFill>
              </a:rPr>
              <a:t>(FC </a:t>
            </a:r>
            <a:r>
              <a:rPr lang="en-US" sz="2000" dirty="0" smtClean="0">
                <a:solidFill>
                  <a:srgbClr val="3060F0"/>
                </a:solidFill>
              </a:rPr>
              <a:t>3-501.19)</a:t>
            </a:r>
            <a:endParaRPr lang="en-US" sz="2000" dirty="0">
              <a:solidFill>
                <a:srgbClr val="3060F0"/>
              </a:solidFill>
            </a:endParaRPr>
          </a:p>
          <a:p>
            <a:pPr marL="0" indent="0">
              <a:buNone/>
            </a:pPr>
            <a:endParaRPr lang="en-US" sz="2000" dirty="0" smtClean="0"/>
          </a:p>
          <a:p>
            <a:endParaRPr lang="en-US" sz="2000" dirty="0"/>
          </a:p>
          <a:p>
            <a:pPr marL="0" indent="0">
              <a:buNone/>
            </a:pPr>
            <a:r>
              <a:rPr lang="en-US" sz="2000" dirty="0" smtClean="0"/>
              <a:t>In MA, written procedures must be prepared in advance, submitted to the RA for review, maintained in the establishment and made available to the RA.  No variance is required. </a:t>
            </a:r>
            <a:r>
              <a:rPr lang="en-US" sz="2000" dirty="0"/>
              <a:t>. </a:t>
            </a:r>
            <a:r>
              <a:rPr lang="en-US" sz="2000" dirty="0" smtClean="0">
                <a:solidFill>
                  <a:srgbClr val="3060F0"/>
                </a:solidFill>
              </a:rPr>
              <a:t>(590.003(D)</a:t>
            </a:r>
            <a:endParaRPr lang="en-US" sz="2000" dirty="0">
              <a:solidFill>
                <a:srgbClr val="3060F0"/>
              </a:solidFill>
            </a:endParaRPr>
          </a:p>
          <a:p>
            <a:pPr marL="0" indent="0">
              <a:buNone/>
            </a:pPr>
            <a:endParaRPr lang="en-US" sz="2000" dirty="0"/>
          </a:p>
        </p:txBody>
      </p:sp>
    </p:spTree>
    <p:custDataLst>
      <p:tags r:id="rId1"/>
    </p:custDataLst>
    <p:extLst>
      <p:ext uri="{BB962C8B-B14F-4D97-AF65-F5344CB8AC3E}">
        <p14:creationId xmlns:p14="http://schemas.microsoft.com/office/powerpoint/2010/main" val="4116036195"/>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2125137"/>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579419" y="2701137"/>
            <a:ext cx="5867401" cy="1060741"/>
          </a:xfrm>
          <a:prstGeom prst="rect">
            <a:avLst/>
          </a:prstGeom>
          <a:noFill/>
        </p:spPr>
        <p:txBody>
          <a:bodyPr wrap="square" lIns="44641" tIns="22321" rIns="44641" bIns="22321" rtlCol="0">
            <a:spAutoFit/>
          </a:bodyPr>
          <a:lstStyle/>
          <a:p>
            <a:pPr algn="ctr"/>
            <a:r>
              <a:rPr lang="en-US" sz="2400" dirty="0" smtClean="0"/>
              <a:t>Date-Marking </a:t>
            </a:r>
            <a:r>
              <a:rPr lang="en-US" sz="2400" dirty="0">
                <a:solidFill>
                  <a:srgbClr val="3060F0"/>
                </a:solidFill>
              </a:rPr>
              <a:t>(FC </a:t>
            </a:r>
            <a:r>
              <a:rPr lang="en-US" sz="2400" dirty="0" smtClean="0">
                <a:solidFill>
                  <a:srgbClr val="3060F0"/>
                </a:solidFill>
              </a:rPr>
              <a:t>3-501.17)</a:t>
            </a:r>
            <a:endParaRPr lang="en-US" sz="2400" dirty="0">
              <a:solidFill>
                <a:srgbClr val="3060F0"/>
              </a:solidFill>
            </a:endParaRPr>
          </a:p>
          <a:p>
            <a:pPr algn="ctr"/>
            <a:endParaRPr lang="en-US" sz="2400" dirty="0"/>
          </a:p>
          <a:p>
            <a:pPr algn="ctr"/>
            <a:endParaRPr lang="en-US" dirty="0" smtClean="0"/>
          </a:p>
        </p:txBody>
      </p:sp>
      <p:sp>
        <p:nvSpPr>
          <p:cNvPr id="10" name="Content Placeholder 2"/>
          <p:cNvSpPr txBox="1">
            <a:spLocks/>
          </p:cNvSpPr>
          <p:nvPr/>
        </p:nvSpPr>
        <p:spPr>
          <a:xfrm>
            <a:off x="685800" y="3260185"/>
            <a:ext cx="7772400" cy="3316428"/>
          </a:xfrm>
          <a:prstGeom prst="rect">
            <a:avLst/>
          </a:prstGeom>
        </p:spPr>
        <p:txBody>
          <a:bodyPr vert="horz" lIns="55703" tIns="55703" rIns="55703" bIns="55703" rtlCol="0" anchor="t" anchorCtr="0">
            <a:normAutofit fontScale="85000" lnSpcReduction="20000"/>
          </a:bodyPr>
          <a:lstStyle>
            <a:lvl1pPr marL="342900" lvl="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lvl="1"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lvl="2"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lvl="3"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lvl="4"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lvl="5"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lvl="6"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lvl="7"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lvl="8"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indent="0">
              <a:buNone/>
            </a:pPr>
            <a:r>
              <a:rPr lang="en-US" sz="2000" dirty="0" smtClean="0"/>
              <a:t>All TCS </a:t>
            </a:r>
            <a:r>
              <a:rPr lang="mr-IN" sz="2000" dirty="0" smtClean="0"/>
              <a:t>–</a:t>
            </a:r>
            <a:r>
              <a:rPr lang="en-US" sz="2000" dirty="0" smtClean="0"/>
              <a:t> RTE foods prepared in an establishment that will be held in a refrigerator for more than 24 hours must be date-marked with the date in which the product is to be consumed or discarded.</a:t>
            </a:r>
          </a:p>
          <a:p>
            <a:endParaRPr lang="en-US" sz="2000" dirty="0"/>
          </a:p>
          <a:p>
            <a:r>
              <a:rPr lang="en-US" sz="2000" dirty="0" smtClean="0"/>
              <a:t>The date must be 7 days from the day in which it was prepared with the day of preparation counting as day one.</a:t>
            </a:r>
          </a:p>
          <a:p>
            <a:endParaRPr lang="en-US" sz="2000" dirty="0"/>
          </a:p>
          <a:p>
            <a:pPr marL="0" indent="0">
              <a:buNone/>
            </a:pPr>
            <a:r>
              <a:rPr lang="en-US" sz="2000" dirty="0" smtClean="0"/>
              <a:t>All TCS </a:t>
            </a:r>
            <a:r>
              <a:rPr lang="mr-IN" sz="2000" dirty="0" smtClean="0"/>
              <a:t>–</a:t>
            </a:r>
            <a:r>
              <a:rPr lang="en-US" sz="2000" dirty="0" smtClean="0"/>
              <a:t> RTE foods prepared and packaged by a food processing plant shall be date-marked the time in which the container was opened and, if held in a refrigerator for more than 24 hours, </a:t>
            </a:r>
            <a:r>
              <a:rPr lang="en-US" sz="2000" dirty="0"/>
              <a:t>must be date-marked with the date in which the product is to be consumed or discarded.</a:t>
            </a:r>
          </a:p>
          <a:p>
            <a:endParaRPr lang="en-US" sz="2000" dirty="0"/>
          </a:p>
          <a:p>
            <a:r>
              <a:rPr lang="en-US" sz="2000" dirty="0"/>
              <a:t>The date must be 7 days from the day in which </a:t>
            </a:r>
            <a:r>
              <a:rPr lang="en-US" sz="2000" dirty="0" smtClean="0"/>
              <a:t>the container was opened with </a:t>
            </a:r>
            <a:r>
              <a:rPr lang="en-US" sz="2000" dirty="0"/>
              <a:t>the day of </a:t>
            </a:r>
            <a:r>
              <a:rPr lang="en-US" sz="2000" dirty="0" smtClean="0"/>
              <a:t>opening counting </a:t>
            </a:r>
            <a:r>
              <a:rPr lang="en-US" sz="2000" dirty="0"/>
              <a:t>as day one</a:t>
            </a:r>
            <a:r>
              <a:rPr lang="en-US" sz="2000" dirty="0" smtClean="0"/>
              <a:t>.  This date may not exceed the manufacturers pull date.</a:t>
            </a:r>
            <a:endParaRPr lang="en-US" sz="2000" dirty="0"/>
          </a:p>
        </p:txBody>
      </p:sp>
    </p:spTree>
    <p:custDataLst>
      <p:tags r:id="rId1"/>
    </p:custDataLst>
    <p:extLst>
      <p:ext uri="{BB962C8B-B14F-4D97-AF65-F5344CB8AC3E}">
        <p14:creationId xmlns:p14="http://schemas.microsoft.com/office/powerpoint/2010/main" val="1716377748"/>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2125137"/>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579419" y="2701137"/>
            <a:ext cx="5867401" cy="691409"/>
          </a:xfrm>
          <a:prstGeom prst="rect">
            <a:avLst/>
          </a:prstGeom>
          <a:noFill/>
        </p:spPr>
        <p:txBody>
          <a:bodyPr wrap="square" lIns="44641" tIns="22321" rIns="44641" bIns="22321" rtlCol="0">
            <a:spAutoFit/>
          </a:bodyPr>
          <a:lstStyle/>
          <a:p>
            <a:pPr algn="ctr"/>
            <a:r>
              <a:rPr lang="en-US" sz="2400" dirty="0" smtClean="0"/>
              <a:t>Date-Marking</a:t>
            </a:r>
            <a:endParaRPr lang="en-US" sz="2400" dirty="0"/>
          </a:p>
          <a:p>
            <a:pPr algn="ctr"/>
            <a:endParaRPr lang="en-US" dirty="0" smtClean="0"/>
          </a:p>
        </p:txBody>
      </p:sp>
      <p:sp>
        <p:nvSpPr>
          <p:cNvPr id="10" name="Content Placeholder 2"/>
          <p:cNvSpPr txBox="1">
            <a:spLocks/>
          </p:cNvSpPr>
          <p:nvPr/>
        </p:nvSpPr>
        <p:spPr>
          <a:xfrm>
            <a:off x="685800" y="3260185"/>
            <a:ext cx="7772400" cy="3316428"/>
          </a:xfrm>
          <a:prstGeom prst="rect">
            <a:avLst/>
          </a:prstGeom>
        </p:spPr>
        <p:txBody>
          <a:bodyPr vert="horz" lIns="55703" tIns="55703" rIns="55703" bIns="55703" rtlCol="0" anchor="t" anchorCtr="0">
            <a:normAutofit/>
          </a:bodyPr>
          <a:lstStyle>
            <a:lvl1pPr marL="342900" lvl="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lvl="1"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lvl="2"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lvl="3"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lvl="4"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lvl="5"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lvl="6"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lvl="7"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lvl="8"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pPr marL="0" indent="0">
              <a:buNone/>
            </a:pPr>
            <a:r>
              <a:rPr lang="en-US" sz="2000" dirty="0" smtClean="0"/>
              <a:t>Is NOT needed for:</a:t>
            </a:r>
          </a:p>
          <a:p>
            <a:r>
              <a:rPr lang="en-US" sz="2000" dirty="0" smtClean="0"/>
              <a:t>Deli Salads Prepared and Packaged in a Food Processing Plant (these contain sufficient acidity to prevent Listeria growth)</a:t>
            </a:r>
          </a:p>
          <a:p>
            <a:r>
              <a:rPr lang="en-US" sz="2000" dirty="0" smtClean="0"/>
              <a:t>Hard and Semi-Soft Cheese (Semi-soft includes cheese such as </a:t>
            </a:r>
            <a:r>
              <a:rPr lang="en-US" sz="2000" dirty="0" err="1" smtClean="0"/>
              <a:t>havarti</a:t>
            </a:r>
            <a:r>
              <a:rPr lang="en-US" sz="2000" dirty="0" smtClean="0"/>
              <a:t>, Monterey Jack, Muenster; hard cheese includes cheddar, gouda, parmesan, etc. . .)</a:t>
            </a:r>
          </a:p>
          <a:p>
            <a:r>
              <a:rPr lang="en-US" sz="2000" dirty="0" smtClean="0"/>
              <a:t>Cultured Dairy Products (yogurt, sour cream and buttermilk)</a:t>
            </a:r>
          </a:p>
          <a:p>
            <a:r>
              <a:rPr lang="en-US" sz="2000" dirty="0" smtClean="0"/>
              <a:t>Preserved fish products (pickled herring and dried or salted cod)</a:t>
            </a:r>
          </a:p>
          <a:p>
            <a:r>
              <a:rPr lang="en-US" sz="2000" dirty="0" err="1" smtClean="0"/>
              <a:t>Shellstock</a:t>
            </a:r>
            <a:endParaRPr lang="en-US" sz="2000" dirty="0" smtClean="0"/>
          </a:p>
          <a:p>
            <a:r>
              <a:rPr lang="en-US" sz="2000" dirty="0" smtClean="0"/>
              <a:t>Shelf-stable RTE meat and poultry products</a:t>
            </a:r>
          </a:p>
          <a:p>
            <a:pPr marL="0" indent="0">
              <a:buNone/>
            </a:pPr>
            <a:endParaRPr lang="en-US" sz="2000" dirty="0"/>
          </a:p>
          <a:p>
            <a:pPr marL="0" indent="0">
              <a:buNone/>
            </a:pPr>
            <a:endParaRPr lang="en-US" sz="2000" dirty="0"/>
          </a:p>
        </p:txBody>
      </p:sp>
    </p:spTree>
    <p:custDataLst>
      <p:tags r:id="rId1"/>
    </p:custDataLst>
    <p:extLst>
      <p:ext uri="{BB962C8B-B14F-4D97-AF65-F5344CB8AC3E}">
        <p14:creationId xmlns:p14="http://schemas.microsoft.com/office/powerpoint/2010/main" val="2284935558"/>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2125137"/>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257300" y="3046842"/>
            <a:ext cx="6642100" cy="1430072"/>
          </a:xfrm>
          <a:prstGeom prst="rect">
            <a:avLst/>
          </a:prstGeom>
          <a:noFill/>
        </p:spPr>
        <p:txBody>
          <a:bodyPr wrap="square" lIns="44641" tIns="22321" rIns="44641" bIns="22321" rtlCol="0">
            <a:spAutoFit/>
          </a:bodyPr>
          <a:lstStyle/>
          <a:p>
            <a:pPr algn="r"/>
            <a:r>
              <a:rPr lang="en-US" sz="2400" dirty="0" smtClean="0"/>
              <a:t>Packaging Juice at Retail </a:t>
            </a:r>
            <a:r>
              <a:rPr lang="mr-IN" sz="2400" dirty="0" smtClean="0"/>
              <a:t>–</a:t>
            </a:r>
            <a:r>
              <a:rPr lang="en-US" sz="2400" dirty="0" smtClean="0"/>
              <a:t> Label Requirements</a:t>
            </a:r>
          </a:p>
          <a:p>
            <a:pPr algn="ctr"/>
            <a:r>
              <a:rPr lang="en-US" sz="2400" dirty="0" smtClean="0">
                <a:solidFill>
                  <a:srgbClr val="3060F0"/>
                </a:solidFill>
              </a:rPr>
              <a:t>(</a:t>
            </a:r>
            <a:r>
              <a:rPr lang="en-US" sz="2400" dirty="0">
                <a:solidFill>
                  <a:srgbClr val="3060F0"/>
                </a:solidFill>
              </a:rPr>
              <a:t>FC </a:t>
            </a:r>
            <a:r>
              <a:rPr lang="en-US" sz="2400" dirty="0" smtClean="0">
                <a:solidFill>
                  <a:srgbClr val="3060F0"/>
                </a:solidFill>
              </a:rPr>
              <a:t>3-404.11)</a:t>
            </a:r>
            <a:endParaRPr lang="en-US" sz="2400" dirty="0">
              <a:solidFill>
                <a:srgbClr val="3060F0"/>
              </a:solidFill>
            </a:endParaRPr>
          </a:p>
          <a:p>
            <a:pPr algn="r"/>
            <a:endParaRPr lang="en-US" sz="2400" dirty="0"/>
          </a:p>
          <a:p>
            <a:endParaRPr lang="en-US" dirty="0" smtClean="0"/>
          </a:p>
        </p:txBody>
      </p:sp>
      <p:sp>
        <p:nvSpPr>
          <p:cNvPr id="3" name="Rectangle 2"/>
          <p:cNvSpPr/>
          <p:nvPr/>
        </p:nvSpPr>
        <p:spPr>
          <a:xfrm>
            <a:off x="4229100" y="3783786"/>
            <a:ext cx="4572000" cy="2185214"/>
          </a:xfrm>
          <a:prstGeom prst="rect">
            <a:avLst/>
          </a:prstGeom>
        </p:spPr>
        <p:txBody>
          <a:bodyPr>
            <a:spAutoFit/>
          </a:bodyPr>
          <a:lstStyle/>
          <a:p>
            <a:endParaRPr lang="en-US" dirty="0"/>
          </a:p>
          <a:p>
            <a:r>
              <a:rPr lang="en-US" sz="2000" dirty="0"/>
              <a:t>“WARNING: This product has not been pasteurized and, therefore, may contain harmful bacteria that can cause serious illness in children, the elderly, and persons with weakened immune systems.” </a:t>
            </a:r>
          </a:p>
          <a:p>
            <a:endParaRPr lang="en-US" dirty="0"/>
          </a:p>
        </p:txBody>
      </p:sp>
    </p:spTree>
    <p:custDataLst>
      <p:tags r:id="rId1"/>
    </p:custDataLst>
    <p:extLst>
      <p:ext uri="{BB962C8B-B14F-4D97-AF65-F5344CB8AC3E}">
        <p14:creationId xmlns:p14="http://schemas.microsoft.com/office/powerpoint/2010/main" val="122762547"/>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2042640"/>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25400" y="2547091"/>
            <a:ext cx="9118600" cy="1060741"/>
          </a:xfrm>
          <a:prstGeom prst="rect">
            <a:avLst/>
          </a:prstGeom>
          <a:noFill/>
        </p:spPr>
        <p:txBody>
          <a:bodyPr wrap="square" lIns="44641" tIns="22321" rIns="44641" bIns="22321" rtlCol="0">
            <a:spAutoFit/>
          </a:bodyPr>
          <a:lstStyle/>
          <a:p>
            <a:pPr algn="ctr"/>
            <a:r>
              <a:rPr lang="en-US" sz="2400" dirty="0" smtClean="0"/>
              <a:t>Labeling for Packaged Foods </a:t>
            </a:r>
          </a:p>
          <a:p>
            <a:pPr algn="ctr"/>
            <a:r>
              <a:rPr lang="en-US" sz="2400" dirty="0" smtClean="0">
                <a:solidFill>
                  <a:srgbClr val="3060F0"/>
                </a:solidFill>
              </a:rPr>
              <a:t>(FC 3-601.11)</a:t>
            </a:r>
            <a:endParaRPr lang="en-US" sz="2400" dirty="0"/>
          </a:p>
          <a:p>
            <a:endParaRPr lang="en-US" dirty="0" smtClean="0"/>
          </a:p>
        </p:txBody>
      </p:sp>
    </p:spTree>
    <p:custDataLst>
      <p:tags r:id="rId1"/>
    </p:custDataLst>
    <p:extLst>
      <p:ext uri="{BB962C8B-B14F-4D97-AF65-F5344CB8AC3E}">
        <p14:creationId xmlns:p14="http://schemas.microsoft.com/office/powerpoint/2010/main" val="3551097524"/>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2125137"/>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a:t>
            </a:r>
            <a:r>
              <a:rPr lang="en-US" sz="3200" dirty="0">
                <a:solidFill>
                  <a:srgbClr val="FF0000"/>
                </a:solidFill>
              </a:rPr>
              <a:t>Regulations</a:t>
            </a: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579419" y="2701137"/>
            <a:ext cx="5867401" cy="691409"/>
          </a:xfrm>
          <a:prstGeom prst="rect">
            <a:avLst/>
          </a:prstGeom>
          <a:noFill/>
        </p:spPr>
        <p:txBody>
          <a:bodyPr wrap="square" lIns="44641" tIns="22321" rIns="44641" bIns="22321" rtlCol="0">
            <a:spAutoFit/>
          </a:bodyPr>
          <a:lstStyle/>
          <a:p>
            <a:pPr algn="ctr"/>
            <a:r>
              <a:rPr lang="en-US" sz="2400" dirty="0" smtClean="0"/>
              <a:t>Variance Required</a:t>
            </a:r>
            <a:endParaRPr lang="en-US" sz="2400" dirty="0"/>
          </a:p>
          <a:p>
            <a:pPr algn="ctr"/>
            <a:endParaRPr lang="en-US" dirty="0" smtClean="0"/>
          </a:p>
        </p:txBody>
      </p:sp>
      <p:sp>
        <p:nvSpPr>
          <p:cNvPr id="10" name="Content Placeholder 2"/>
          <p:cNvSpPr txBox="1">
            <a:spLocks/>
          </p:cNvSpPr>
          <p:nvPr/>
        </p:nvSpPr>
        <p:spPr>
          <a:xfrm>
            <a:off x="685800" y="3260185"/>
            <a:ext cx="7772400" cy="3316428"/>
          </a:xfrm>
          <a:prstGeom prst="rect">
            <a:avLst/>
          </a:prstGeom>
        </p:spPr>
        <p:txBody>
          <a:bodyPr vert="horz" lIns="55703" tIns="55703" rIns="55703" bIns="55703" rtlCol="0" anchor="t" anchorCtr="0">
            <a:normAutofit/>
          </a:bodyPr>
          <a:lstStyle>
            <a:lvl1pPr marL="342900" lvl="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lvl="1"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lvl="2"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lvl="3"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lvl="4"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lvl="5"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lvl="6"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lvl="7"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lvl="8"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r>
              <a:rPr lang="en-US" sz="2000" dirty="0" smtClean="0"/>
              <a:t>Smoking Food (only as method of food preservation)</a:t>
            </a:r>
          </a:p>
          <a:p>
            <a:r>
              <a:rPr lang="en-US" sz="2000" dirty="0" smtClean="0"/>
              <a:t>Curing Food</a:t>
            </a:r>
          </a:p>
          <a:p>
            <a:r>
              <a:rPr lang="en-US" sz="2000" dirty="0" smtClean="0"/>
              <a:t>Using Food Additives (i.e. vinegar) as food preservation or to render food a non TCS food</a:t>
            </a:r>
          </a:p>
          <a:p>
            <a:r>
              <a:rPr lang="en-US" sz="2000" dirty="0" smtClean="0"/>
              <a:t>ROP</a:t>
            </a:r>
          </a:p>
          <a:p>
            <a:r>
              <a:rPr lang="en-US" sz="2000" dirty="0" err="1" smtClean="0"/>
              <a:t>Molluscan</a:t>
            </a:r>
            <a:r>
              <a:rPr lang="en-US" sz="2000" dirty="0" smtClean="0"/>
              <a:t> shellfish life-support system display tanks for consumption</a:t>
            </a:r>
          </a:p>
          <a:p>
            <a:r>
              <a:rPr lang="en-US" sz="2000" dirty="0" smtClean="0"/>
              <a:t>Custom Processing of Animals</a:t>
            </a:r>
          </a:p>
          <a:p>
            <a:r>
              <a:rPr lang="en-US" sz="2000" dirty="0" smtClean="0"/>
              <a:t>Preparing food by another method that is determined by RA to require a variance</a:t>
            </a:r>
          </a:p>
          <a:p>
            <a:r>
              <a:rPr lang="en-US" sz="2400" dirty="0" smtClean="0">
                <a:solidFill>
                  <a:srgbClr val="FF0000"/>
                </a:solidFill>
              </a:rPr>
              <a:t>Sprouting seeds </a:t>
            </a:r>
            <a:r>
              <a:rPr lang="mr-IN" sz="2400" dirty="0" smtClean="0">
                <a:solidFill>
                  <a:srgbClr val="FF0000"/>
                </a:solidFill>
              </a:rPr>
              <a:t>–</a:t>
            </a:r>
            <a:r>
              <a:rPr lang="en-US" sz="2400" dirty="0" smtClean="0">
                <a:solidFill>
                  <a:srgbClr val="FF0000"/>
                </a:solidFill>
              </a:rPr>
              <a:t> NEW!</a:t>
            </a:r>
          </a:p>
          <a:p>
            <a:pPr marL="0" indent="0">
              <a:buNone/>
            </a:pPr>
            <a:endParaRPr lang="en-US" sz="2000" dirty="0"/>
          </a:p>
          <a:p>
            <a:pPr marL="0" indent="0">
              <a:buNone/>
            </a:pPr>
            <a:endParaRPr lang="en-US" sz="2000" dirty="0"/>
          </a:p>
        </p:txBody>
      </p:sp>
    </p:spTree>
    <p:custDataLst>
      <p:tags r:id="rId1"/>
    </p:custDataLst>
    <p:extLst>
      <p:ext uri="{BB962C8B-B14F-4D97-AF65-F5344CB8AC3E}">
        <p14:creationId xmlns:p14="http://schemas.microsoft.com/office/powerpoint/2010/main" val="3094796819"/>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725140"/>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Additions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685800" y="3306133"/>
            <a:ext cx="7772400" cy="4600171"/>
          </a:xfrm>
          <a:prstGeom prst="rect">
            <a:avLst/>
          </a:prstGeom>
          <a:noFill/>
        </p:spPr>
        <p:txBody>
          <a:bodyPr wrap="square" lIns="44641" tIns="22321" rIns="44641" bIns="22321" rtlCol="0">
            <a:spAutoFit/>
          </a:bodyPr>
          <a:lstStyle/>
          <a:p>
            <a:pPr marL="342900" indent="-342900">
              <a:buFont typeface="Arial"/>
              <a:buChar char="•"/>
            </a:pPr>
            <a:r>
              <a:rPr lang="en-US" sz="2000" dirty="0" smtClean="0"/>
              <a:t>Listeria is now identified as a hazard for ROP</a:t>
            </a:r>
          </a:p>
          <a:p>
            <a:pPr marL="342900" indent="-342900">
              <a:buFont typeface="Arial"/>
              <a:buChar char="•"/>
            </a:pPr>
            <a:r>
              <a:rPr lang="en-US" sz="2000" dirty="0" smtClean="0"/>
              <a:t>Added guidance for Sous Vide, Cook-Chill and Cheese</a:t>
            </a:r>
          </a:p>
          <a:p>
            <a:pPr marL="342900" indent="-342900">
              <a:buFont typeface="Arial"/>
              <a:buChar char="•"/>
            </a:pPr>
            <a:r>
              <a:rPr lang="en-US" sz="2000" dirty="0" smtClean="0"/>
              <a:t>Can have up to 30 day extended shelf life for:</a:t>
            </a:r>
          </a:p>
          <a:p>
            <a:pPr marL="800100" lvl="1" indent="-342900">
              <a:buFont typeface="Arial"/>
              <a:buChar char="•"/>
            </a:pPr>
            <a:r>
              <a:rPr lang="en-US" sz="2000" dirty="0" smtClean="0"/>
              <a:t>Additional barrier </a:t>
            </a:r>
            <a:r>
              <a:rPr lang="mr-IN" sz="2000" dirty="0" smtClean="0"/>
              <a:t>–</a:t>
            </a:r>
            <a:r>
              <a:rPr lang="en-US" sz="2000" dirty="0" smtClean="0"/>
              <a:t> providing hurdle effect</a:t>
            </a:r>
          </a:p>
          <a:p>
            <a:pPr marL="800100" lvl="1" indent="-342900">
              <a:buFont typeface="Arial"/>
              <a:buChar char="•"/>
            </a:pPr>
            <a:r>
              <a:rPr lang="en-US" sz="2000" dirty="0" smtClean="0"/>
              <a:t>Sous Vide or Cook-Chill </a:t>
            </a:r>
            <a:r>
              <a:rPr lang="mr-IN" sz="2000" dirty="0" smtClean="0"/>
              <a:t>–</a:t>
            </a:r>
            <a:r>
              <a:rPr lang="en-US" sz="2000" dirty="0" smtClean="0"/>
              <a:t> cooled (after initial cooling) to 34</a:t>
            </a:r>
            <a:r>
              <a:rPr lang="en-US" sz="2000" dirty="0">
                <a:solidFill>
                  <a:srgbClr val="000000"/>
                </a:solidFill>
              </a:rPr>
              <a:t>°F</a:t>
            </a:r>
            <a:r>
              <a:rPr lang="en-US" sz="2000" dirty="0" smtClean="0"/>
              <a:t> in 48 hours and held at this temperature</a:t>
            </a:r>
          </a:p>
          <a:p>
            <a:pPr marL="342900" indent="-342900">
              <a:buFont typeface="Arial"/>
              <a:buChar char="•"/>
            </a:pPr>
            <a:r>
              <a:rPr lang="en-US" sz="2000" dirty="0" smtClean="0"/>
              <a:t>No variance OR HACCP plan required if:</a:t>
            </a:r>
          </a:p>
          <a:p>
            <a:pPr marL="800100" lvl="1" indent="-342900">
              <a:buFont typeface="Arial"/>
              <a:buChar char="•"/>
            </a:pPr>
            <a:r>
              <a:rPr lang="en-US" sz="2000" dirty="0" smtClean="0"/>
              <a:t>Always labeled with production time &amp; date</a:t>
            </a:r>
          </a:p>
          <a:p>
            <a:pPr marL="800100" lvl="1" indent="-342900">
              <a:buFont typeface="Arial"/>
              <a:buChar char="•"/>
            </a:pPr>
            <a:r>
              <a:rPr lang="en-US" sz="2000" dirty="0" smtClean="0"/>
              <a:t>Held at 41</a:t>
            </a:r>
            <a:r>
              <a:rPr lang="en-US" sz="2000" dirty="0" smtClean="0">
                <a:solidFill>
                  <a:srgbClr val="000000"/>
                </a:solidFill>
              </a:rPr>
              <a:t>°</a:t>
            </a:r>
            <a:r>
              <a:rPr lang="en-US" sz="2000" dirty="0">
                <a:solidFill>
                  <a:srgbClr val="000000"/>
                </a:solidFill>
              </a:rPr>
              <a:t>F</a:t>
            </a:r>
            <a:r>
              <a:rPr lang="en-US" sz="2000" dirty="0" smtClean="0"/>
              <a:t>or lower</a:t>
            </a:r>
          </a:p>
          <a:p>
            <a:pPr marL="800100" lvl="1" indent="-342900">
              <a:buFont typeface="Arial"/>
              <a:buChar char="•"/>
            </a:pPr>
            <a:r>
              <a:rPr lang="en-US" sz="2000" dirty="0" smtClean="0"/>
              <a:t>Removed from packaging within 48 hours.</a:t>
            </a:r>
          </a:p>
          <a:p>
            <a:endParaRPr lang="en-US" sz="2400" dirty="0"/>
          </a:p>
          <a:p>
            <a:endParaRPr lang="en-US" sz="2400" dirty="0" smtClean="0"/>
          </a:p>
          <a:p>
            <a:endParaRPr lang="en-US" sz="2400" dirty="0" smtClean="0"/>
          </a:p>
          <a:p>
            <a:endParaRPr lang="en-US" sz="2400" dirty="0" smtClean="0"/>
          </a:p>
        </p:txBody>
      </p:sp>
      <p:sp>
        <p:nvSpPr>
          <p:cNvPr id="3" name="TextBox 2"/>
          <p:cNvSpPr txBox="1"/>
          <p:nvPr/>
        </p:nvSpPr>
        <p:spPr>
          <a:xfrm>
            <a:off x="4305300" y="2844800"/>
            <a:ext cx="184666" cy="369332"/>
          </a:xfrm>
          <a:prstGeom prst="rect">
            <a:avLst/>
          </a:prstGeom>
          <a:noFill/>
        </p:spPr>
        <p:txBody>
          <a:bodyPr wrap="none" rtlCol="0">
            <a:spAutoFit/>
          </a:bodyPr>
          <a:lstStyle/>
          <a:p>
            <a:endParaRPr lang="en-US" dirty="0"/>
          </a:p>
        </p:txBody>
      </p:sp>
      <p:sp>
        <p:nvSpPr>
          <p:cNvPr id="4" name="TextBox 3"/>
          <p:cNvSpPr txBox="1"/>
          <p:nvPr/>
        </p:nvSpPr>
        <p:spPr>
          <a:xfrm>
            <a:off x="0" y="2488426"/>
            <a:ext cx="9144000" cy="1477327"/>
          </a:xfrm>
          <a:prstGeom prst="rect">
            <a:avLst/>
          </a:prstGeom>
          <a:noFill/>
        </p:spPr>
        <p:txBody>
          <a:bodyPr wrap="square" rtlCol="0">
            <a:spAutoFit/>
          </a:bodyPr>
          <a:lstStyle/>
          <a:p>
            <a:pPr algn="ctr"/>
            <a:r>
              <a:rPr lang="en-US" sz="2400" dirty="0" smtClean="0"/>
              <a:t>Reduced Oxygen Packaging (ROP) </a:t>
            </a:r>
          </a:p>
          <a:p>
            <a:pPr algn="ctr"/>
            <a:r>
              <a:rPr lang="en-US" sz="2400" dirty="0" smtClean="0">
                <a:solidFill>
                  <a:srgbClr val="3060F0"/>
                </a:solidFill>
              </a:rPr>
              <a:t>(</a:t>
            </a:r>
            <a:r>
              <a:rPr lang="en-US" sz="2400" dirty="0">
                <a:solidFill>
                  <a:srgbClr val="3060F0"/>
                </a:solidFill>
              </a:rPr>
              <a:t>FC </a:t>
            </a:r>
            <a:r>
              <a:rPr lang="en-US" sz="2400" dirty="0" smtClean="0">
                <a:solidFill>
                  <a:srgbClr val="3060F0"/>
                </a:solidFill>
              </a:rPr>
              <a:t>3-502.12)</a:t>
            </a:r>
            <a:endParaRPr lang="en-US" sz="2400" dirty="0">
              <a:solidFill>
                <a:srgbClr val="3060F0"/>
              </a:solidFill>
            </a:endParaRPr>
          </a:p>
          <a:p>
            <a:pPr algn="ctr"/>
            <a:endParaRPr lang="en-US" sz="2400" dirty="0"/>
          </a:p>
          <a:p>
            <a:pPr algn="ctr"/>
            <a:endParaRPr lang="en-US" dirty="0"/>
          </a:p>
        </p:txBody>
      </p:sp>
    </p:spTree>
    <p:custDataLst>
      <p:tags r:id="rId1"/>
    </p:custDataLst>
    <p:extLst>
      <p:ext uri="{BB962C8B-B14F-4D97-AF65-F5344CB8AC3E}">
        <p14:creationId xmlns:p14="http://schemas.microsoft.com/office/powerpoint/2010/main" val="783982235"/>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725140"/>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Additions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685800" y="3385508"/>
            <a:ext cx="7772400" cy="1522405"/>
          </a:xfrm>
          <a:prstGeom prst="rect">
            <a:avLst/>
          </a:prstGeom>
          <a:noFill/>
        </p:spPr>
        <p:txBody>
          <a:bodyPr wrap="square" lIns="44641" tIns="22321" rIns="44641" bIns="22321" rtlCol="0">
            <a:spAutoFit/>
          </a:bodyPr>
          <a:lstStyle/>
          <a:p>
            <a:endParaRPr lang="en-US" sz="2400" dirty="0"/>
          </a:p>
          <a:p>
            <a:endParaRPr lang="en-US" sz="2400" dirty="0" smtClean="0"/>
          </a:p>
          <a:p>
            <a:endParaRPr lang="en-US" sz="2400" dirty="0" smtClean="0"/>
          </a:p>
          <a:p>
            <a:endParaRPr lang="en-US" sz="2400" dirty="0" smtClean="0"/>
          </a:p>
        </p:txBody>
      </p:sp>
      <p:sp>
        <p:nvSpPr>
          <p:cNvPr id="3" name="TextBox 2"/>
          <p:cNvSpPr txBox="1"/>
          <p:nvPr/>
        </p:nvSpPr>
        <p:spPr>
          <a:xfrm>
            <a:off x="4305300" y="2844800"/>
            <a:ext cx="184666" cy="369332"/>
          </a:xfrm>
          <a:prstGeom prst="rect">
            <a:avLst/>
          </a:prstGeom>
          <a:noFill/>
        </p:spPr>
        <p:txBody>
          <a:bodyPr wrap="none" rtlCol="0">
            <a:spAutoFit/>
          </a:bodyPr>
          <a:lstStyle/>
          <a:p>
            <a:endParaRPr lang="en-US" dirty="0"/>
          </a:p>
        </p:txBody>
      </p:sp>
      <p:sp>
        <p:nvSpPr>
          <p:cNvPr id="4" name="TextBox 3"/>
          <p:cNvSpPr txBox="1"/>
          <p:nvPr/>
        </p:nvSpPr>
        <p:spPr>
          <a:xfrm>
            <a:off x="0" y="2567801"/>
            <a:ext cx="9144000" cy="1477327"/>
          </a:xfrm>
          <a:prstGeom prst="rect">
            <a:avLst/>
          </a:prstGeom>
          <a:noFill/>
        </p:spPr>
        <p:txBody>
          <a:bodyPr wrap="square" rtlCol="0">
            <a:spAutoFit/>
          </a:bodyPr>
          <a:lstStyle/>
          <a:p>
            <a:pPr algn="ctr"/>
            <a:r>
              <a:rPr lang="en-US" sz="2400" dirty="0" smtClean="0"/>
              <a:t>Parasite Destruction</a:t>
            </a:r>
          </a:p>
          <a:p>
            <a:pPr algn="ctr"/>
            <a:r>
              <a:rPr lang="en-US" sz="2400" dirty="0" smtClean="0">
                <a:solidFill>
                  <a:srgbClr val="3060F0"/>
                </a:solidFill>
              </a:rPr>
              <a:t>(</a:t>
            </a:r>
            <a:r>
              <a:rPr lang="en-US" sz="2400" dirty="0">
                <a:solidFill>
                  <a:srgbClr val="3060F0"/>
                </a:solidFill>
              </a:rPr>
              <a:t>FC </a:t>
            </a:r>
            <a:r>
              <a:rPr lang="en-US" sz="2400" dirty="0" smtClean="0">
                <a:solidFill>
                  <a:srgbClr val="3060F0"/>
                </a:solidFill>
              </a:rPr>
              <a:t>3-402.11)</a:t>
            </a:r>
            <a:endParaRPr lang="en-US" sz="2400" dirty="0">
              <a:solidFill>
                <a:srgbClr val="3060F0"/>
              </a:solidFill>
            </a:endParaRPr>
          </a:p>
          <a:p>
            <a:pPr algn="ctr"/>
            <a:endParaRPr lang="en-US" sz="2400" dirty="0"/>
          </a:p>
          <a:p>
            <a:pPr algn="ctr"/>
            <a:endParaRPr lang="en-US" dirty="0"/>
          </a:p>
        </p:txBody>
      </p:sp>
      <p:sp>
        <p:nvSpPr>
          <p:cNvPr id="5" name="TextBox 4"/>
          <p:cNvSpPr txBox="1"/>
          <p:nvPr/>
        </p:nvSpPr>
        <p:spPr>
          <a:xfrm>
            <a:off x="685800" y="3532959"/>
            <a:ext cx="7772400" cy="2800766"/>
          </a:xfrm>
          <a:prstGeom prst="rect">
            <a:avLst/>
          </a:prstGeom>
          <a:noFill/>
        </p:spPr>
        <p:txBody>
          <a:bodyPr wrap="square" rtlCol="0">
            <a:spAutoFit/>
          </a:bodyPr>
          <a:lstStyle/>
          <a:p>
            <a:r>
              <a:rPr lang="en-US" sz="2200" dirty="0"/>
              <a:t>R</a:t>
            </a:r>
            <a:r>
              <a:rPr lang="en-US" sz="2200" dirty="0" smtClean="0"/>
              <a:t>aw</a:t>
            </a:r>
            <a:r>
              <a:rPr lang="en-US" sz="2200" dirty="0"/>
              <a:t>, raw-marinated, partially cooked, or marinated-partially cooked FISH shall be</a:t>
            </a:r>
            <a:r>
              <a:rPr lang="en-US" sz="2200" dirty="0" smtClean="0"/>
              <a:t>:</a:t>
            </a:r>
            <a:endParaRPr lang="en-US" sz="2200" dirty="0"/>
          </a:p>
          <a:p>
            <a:pPr marL="285750" indent="-285750">
              <a:buFont typeface="Arial"/>
              <a:buChar char="•"/>
            </a:pPr>
            <a:r>
              <a:rPr lang="en-US" sz="2200" dirty="0" smtClean="0"/>
              <a:t>Frozen </a:t>
            </a:r>
            <a:r>
              <a:rPr lang="en-US" sz="2200" dirty="0"/>
              <a:t>and stored at a temperature of </a:t>
            </a:r>
            <a:r>
              <a:rPr lang="en-US" sz="2200" dirty="0" smtClean="0"/>
              <a:t>-</a:t>
            </a:r>
            <a:r>
              <a:rPr lang="en-US" sz="2200" dirty="0"/>
              <a:t>4°</a:t>
            </a:r>
            <a:r>
              <a:rPr lang="en-US" sz="2200" dirty="0" smtClean="0"/>
              <a:t>F </a:t>
            </a:r>
            <a:r>
              <a:rPr lang="en-US" sz="2200" dirty="0"/>
              <a:t>or below for a minimum of </a:t>
            </a:r>
            <a:r>
              <a:rPr lang="en-US" sz="2200" dirty="0" smtClean="0"/>
              <a:t>7 days</a:t>
            </a:r>
            <a:endParaRPr lang="en-US" sz="2200" dirty="0"/>
          </a:p>
          <a:p>
            <a:pPr marL="285750" indent="-285750">
              <a:buFont typeface="Arial"/>
              <a:buChar char="•"/>
            </a:pPr>
            <a:r>
              <a:rPr lang="en-US" sz="2200" dirty="0" smtClean="0"/>
              <a:t>Frozen </a:t>
            </a:r>
            <a:r>
              <a:rPr lang="en-US" sz="2200" dirty="0"/>
              <a:t>at </a:t>
            </a:r>
            <a:r>
              <a:rPr lang="en-US" sz="2200" dirty="0" smtClean="0"/>
              <a:t>-</a:t>
            </a:r>
            <a:r>
              <a:rPr lang="en-US" sz="2200" dirty="0"/>
              <a:t>31°</a:t>
            </a:r>
            <a:r>
              <a:rPr lang="en-US" sz="2200" dirty="0" smtClean="0"/>
              <a:t>F </a:t>
            </a:r>
            <a:r>
              <a:rPr lang="en-US" sz="2200" dirty="0"/>
              <a:t>or below until solid and stored at </a:t>
            </a:r>
            <a:r>
              <a:rPr lang="en-US" sz="2200" dirty="0" smtClean="0"/>
              <a:t>-</a:t>
            </a:r>
            <a:r>
              <a:rPr lang="en-US" sz="2200" dirty="0"/>
              <a:t>31</a:t>
            </a:r>
            <a:r>
              <a:rPr lang="en-US" sz="2200" dirty="0" smtClean="0"/>
              <a:t>°F </a:t>
            </a:r>
            <a:r>
              <a:rPr lang="en-US" sz="2200" dirty="0"/>
              <a:t>or below for a minimum of 15 </a:t>
            </a:r>
            <a:r>
              <a:rPr lang="en-US" sz="2200" dirty="0" smtClean="0"/>
              <a:t>hours</a:t>
            </a:r>
            <a:r>
              <a:rPr lang="en-US" sz="2200" dirty="0"/>
              <a:t>;</a:t>
            </a:r>
            <a:r>
              <a:rPr lang="en-US" sz="2200" dirty="0" smtClean="0"/>
              <a:t> </a:t>
            </a:r>
            <a:r>
              <a:rPr lang="en-US" sz="2200" dirty="0"/>
              <a:t>or</a:t>
            </a:r>
          </a:p>
          <a:p>
            <a:pPr marL="285750" indent="-285750">
              <a:buFont typeface="Arial"/>
              <a:buChar char="•"/>
            </a:pPr>
            <a:r>
              <a:rPr lang="en-US" sz="2200" dirty="0" smtClean="0">
                <a:solidFill>
                  <a:srgbClr val="FF0000"/>
                </a:solidFill>
              </a:rPr>
              <a:t>Frozen </a:t>
            </a:r>
            <a:r>
              <a:rPr lang="en-US" sz="2200" dirty="0">
                <a:solidFill>
                  <a:srgbClr val="FF0000"/>
                </a:solidFill>
              </a:rPr>
              <a:t>at </a:t>
            </a:r>
            <a:r>
              <a:rPr lang="en-US" sz="2200" dirty="0" smtClean="0">
                <a:solidFill>
                  <a:srgbClr val="FF0000"/>
                </a:solidFill>
              </a:rPr>
              <a:t>-</a:t>
            </a:r>
            <a:r>
              <a:rPr lang="en-US" sz="2200" dirty="0">
                <a:solidFill>
                  <a:srgbClr val="FF0000"/>
                </a:solidFill>
              </a:rPr>
              <a:t>31°</a:t>
            </a:r>
            <a:r>
              <a:rPr lang="en-US" sz="2200" dirty="0" smtClean="0">
                <a:solidFill>
                  <a:srgbClr val="FF0000"/>
                </a:solidFill>
              </a:rPr>
              <a:t>F </a:t>
            </a:r>
            <a:r>
              <a:rPr lang="en-US" sz="2200" dirty="0">
                <a:solidFill>
                  <a:srgbClr val="FF0000"/>
                </a:solidFill>
              </a:rPr>
              <a:t>or below until solid and stored at </a:t>
            </a:r>
            <a:r>
              <a:rPr lang="en-US" sz="2200" dirty="0" smtClean="0">
                <a:solidFill>
                  <a:srgbClr val="FF0000"/>
                </a:solidFill>
              </a:rPr>
              <a:t>-</a:t>
            </a:r>
            <a:r>
              <a:rPr lang="en-US" sz="2200" dirty="0">
                <a:solidFill>
                  <a:srgbClr val="FF0000"/>
                </a:solidFill>
              </a:rPr>
              <a:t>4°</a:t>
            </a:r>
            <a:r>
              <a:rPr lang="en-US" sz="2200" dirty="0" smtClean="0">
                <a:solidFill>
                  <a:srgbClr val="FF0000"/>
                </a:solidFill>
              </a:rPr>
              <a:t>F </a:t>
            </a:r>
            <a:r>
              <a:rPr lang="en-US" sz="2200" dirty="0">
                <a:solidFill>
                  <a:srgbClr val="FF0000"/>
                </a:solidFill>
              </a:rPr>
              <a:t>or below for a minimum of 24 hours. </a:t>
            </a:r>
          </a:p>
        </p:txBody>
      </p:sp>
    </p:spTree>
    <p:custDataLst>
      <p:tags r:id="rId1"/>
    </p:custDataLst>
    <p:extLst>
      <p:ext uri="{BB962C8B-B14F-4D97-AF65-F5344CB8AC3E}">
        <p14:creationId xmlns:p14="http://schemas.microsoft.com/office/powerpoint/2010/main" val="858856342"/>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87400"/>
            <a:ext cx="1371600" cy="2157843"/>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889001"/>
            <a:ext cx="1371600" cy="215784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84200" y="4203145"/>
            <a:ext cx="4114800" cy="1153073"/>
          </a:xfrm>
          <a:prstGeom prst="rect">
            <a:avLst/>
          </a:prstGeom>
          <a:noFill/>
        </p:spPr>
        <p:txBody>
          <a:bodyPr wrap="square" lIns="44641" tIns="22321" rIns="44641" bIns="22321" rtlCol="0">
            <a:spAutoFit/>
          </a:bodyPr>
          <a:lstStyle/>
          <a:p>
            <a:r>
              <a:rPr lang="en-US" sz="2400" dirty="0" smtClean="0">
                <a:solidFill>
                  <a:schemeClr val="tx1"/>
                </a:solidFill>
              </a:rPr>
              <a:t>Red Critical</a:t>
            </a:r>
          </a:p>
          <a:p>
            <a:r>
              <a:rPr lang="en-US" sz="2400" dirty="0" smtClean="0">
                <a:solidFill>
                  <a:schemeClr val="tx1"/>
                </a:solidFill>
              </a:rPr>
              <a:t>Black/Blue Critical</a:t>
            </a:r>
          </a:p>
          <a:p>
            <a:r>
              <a:rPr lang="en-US" sz="2400" dirty="0" smtClean="0">
                <a:solidFill>
                  <a:schemeClr val="tx1"/>
                </a:solidFill>
              </a:rPr>
              <a:t>Non-Critical</a:t>
            </a:r>
            <a:endParaRPr lang="en-US" sz="2400" dirty="0">
              <a:solidFill>
                <a:schemeClr val="tx1"/>
              </a:solidFill>
            </a:endParaRPr>
          </a:p>
        </p:txBody>
      </p:sp>
      <p:sp>
        <p:nvSpPr>
          <p:cNvPr id="22" name="TextBox 21"/>
          <p:cNvSpPr txBox="1"/>
          <p:nvPr/>
        </p:nvSpPr>
        <p:spPr>
          <a:xfrm>
            <a:off x="4241800" y="4203145"/>
            <a:ext cx="4114800" cy="1153073"/>
          </a:xfrm>
          <a:prstGeom prst="rect">
            <a:avLst/>
          </a:prstGeom>
          <a:noFill/>
        </p:spPr>
        <p:txBody>
          <a:bodyPr wrap="square" lIns="44641" tIns="22321" rIns="44641" bIns="22321" rtlCol="0">
            <a:spAutoFit/>
          </a:bodyPr>
          <a:lstStyle/>
          <a:p>
            <a:pPr algn="r"/>
            <a:r>
              <a:rPr lang="en-US" sz="2400" dirty="0" smtClean="0">
                <a:solidFill>
                  <a:schemeClr val="tx1"/>
                </a:solidFill>
              </a:rPr>
              <a:t>Priority</a:t>
            </a:r>
          </a:p>
          <a:p>
            <a:pPr algn="r"/>
            <a:r>
              <a:rPr lang="en-US" sz="2400" dirty="0">
                <a:solidFill>
                  <a:schemeClr val="tx1"/>
                </a:solidFill>
              </a:rPr>
              <a:t>	</a:t>
            </a:r>
            <a:r>
              <a:rPr lang="en-US" sz="2400" dirty="0" smtClean="0">
                <a:solidFill>
                  <a:schemeClr val="tx1"/>
                </a:solidFill>
              </a:rPr>
              <a:t>Priority Foundation</a:t>
            </a:r>
          </a:p>
          <a:p>
            <a:pPr algn="r"/>
            <a:r>
              <a:rPr lang="en-US" sz="2400" dirty="0" smtClean="0">
                <a:solidFill>
                  <a:schemeClr val="tx1"/>
                </a:solidFill>
              </a:rPr>
              <a:t>	Core</a:t>
            </a:r>
            <a:endParaRPr lang="en-US" sz="2400" dirty="0">
              <a:solidFill>
                <a:schemeClr val="tx1"/>
              </a:solidFill>
            </a:endParaRPr>
          </a:p>
        </p:txBody>
      </p:sp>
    </p:spTree>
    <p:custDataLst>
      <p:tags r:id="rId1"/>
    </p:custDataLst>
    <p:extLst>
      <p:ext uri="{BB962C8B-B14F-4D97-AF65-F5344CB8AC3E}">
        <p14:creationId xmlns:p14="http://schemas.microsoft.com/office/powerpoint/2010/main" val="967722059"/>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692275"/>
            <a:ext cx="9118600" cy="1029963"/>
          </a:xfrm>
          <a:prstGeom prst="rect">
            <a:avLst/>
          </a:prstGeom>
          <a:noFill/>
        </p:spPr>
        <p:txBody>
          <a:bodyPr wrap="square" lIns="44641" tIns="22321" rIns="44641" bIns="22321" rtlCol="0">
            <a:spAutoFit/>
          </a:bodyPr>
          <a:lstStyle/>
          <a:p>
            <a:pPr algn="ctr"/>
            <a:r>
              <a:rPr lang="en-US" sz="3200" dirty="0" smtClean="0">
                <a:solidFill>
                  <a:srgbClr val="FF0000"/>
                </a:solidFill>
              </a:rPr>
              <a:t>New Cleaning and </a:t>
            </a:r>
          </a:p>
          <a:p>
            <a:pPr algn="ctr"/>
            <a:r>
              <a:rPr lang="en-US" sz="3200" dirty="0" smtClean="0">
                <a:solidFill>
                  <a:srgbClr val="FF0000"/>
                </a:solidFill>
              </a:rPr>
              <a:t>Sanitizing Regulations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685800" y="3735892"/>
            <a:ext cx="6400800" cy="2445735"/>
          </a:xfrm>
          <a:prstGeom prst="rect">
            <a:avLst/>
          </a:prstGeom>
          <a:noFill/>
        </p:spPr>
        <p:txBody>
          <a:bodyPr wrap="square" lIns="44641" tIns="22321" rIns="44641" bIns="22321" rtlCol="0">
            <a:spAutoFit/>
          </a:bodyPr>
          <a:lstStyle/>
          <a:p>
            <a:pPr marL="285750" indent="-285750">
              <a:buFont typeface="Arial"/>
              <a:buChar char="•"/>
            </a:pPr>
            <a:r>
              <a:rPr lang="en-US" sz="2000" dirty="0" smtClean="0">
                <a:solidFill>
                  <a:schemeClr val="tx1"/>
                </a:solidFill>
              </a:rPr>
              <a:t>Cleaning and sanitizing agents must be available at all prep areas during preparation. </a:t>
            </a:r>
            <a:r>
              <a:rPr lang="en-US" sz="2000" dirty="0">
                <a:solidFill>
                  <a:srgbClr val="3060F0"/>
                </a:solidFill>
              </a:rPr>
              <a:t>(FC </a:t>
            </a:r>
            <a:r>
              <a:rPr lang="en-US" sz="2000" dirty="0" smtClean="0">
                <a:solidFill>
                  <a:srgbClr val="3060F0"/>
                </a:solidFill>
              </a:rPr>
              <a:t>4-303.11 Sup.)</a:t>
            </a:r>
            <a:endParaRPr lang="en-US" sz="2000" dirty="0">
              <a:solidFill>
                <a:srgbClr val="3060F0"/>
              </a:solidFill>
            </a:endParaRPr>
          </a:p>
          <a:p>
            <a:pPr marL="285750" indent="-285750">
              <a:buFont typeface="Arial"/>
              <a:buChar char="•"/>
            </a:pPr>
            <a:endParaRPr lang="en-US" sz="2000" dirty="0"/>
          </a:p>
          <a:p>
            <a:pPr marL="285750" indent="-285750">
              <a:buFont typeface="Arial"/>
              <a:buChar char="•"/>
            </a:pPr>
            <a:r>
              <a:rPr lang="en-US" sz="2000" dirty="0" smtClean="0"/>
              <a:t>Sanitizing buckets must be stored off the floor and in a manner that prevents contamination. </a:t>
            </a:r>
            <a:r>
              <a:rPr lang="en-US" sz="2000" dirty="0"/>
              <a:t>. </a:t>
            </a:r>
            <a:r>
              <a:rPr lang="en-US" sz="2000" dirty="0">
                <a:solidFill>
                  <a:srgbClr val="3060F0"/>
                </a:solidFill>
              </a:rPr>
              <a:t>(FC </a:t>
            </a:r>
            <a:r>
              <a:rPr lang="en-US" sz="2000" dirty="0" smtClean="0">
                <a:solidFill>
                  <a:srgbClr val="3060F0"/>
                </a:solidFill>
              </a:rPr>
              <a:t>3-304.14)</a:t>
            </a:r>
            <a:endParaRPr lang="en-US" sz="2000" dirty="0">
              <a:solidFill>
                <a:srgbClr val="3060F0"/>
              </a:solidFill>
            </a:endParaRPr>
          </a:p>
          <a:p>
            <a:endParaRPr lang="en-US" sz="2000" dirty="0" smtClean="0"/>
          </a:p>
          <a:p>
            <a:endParaRPr lang="en-US" dirty="0"/>
          </a:p>
          <a:p>
            <a:endParaRPr lang="en-US" dirty="0" smtClean="0"/>
          </a:p>
        </p:txBody>
      </p:sp>
      <p:pic>
        <p:nvPicPr>
          <p:cNvPr id="3" name="Picture 2" descr="Screen Shot 2018-08-23 at 8.57.0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3786692"/>
            <a:ext cx="1435100" cy="1407607"/>
          </a:xfrm>
          <a:prstGeom prst="rect">
            <a:avLst/>
          </a:prstGeom>
        </p:spPr>
      </p:pic>
    </p:spTree>
    <p:custDataLst>
      <p:tags r:id="rId1"/>
    </p:custDataLst>
    <p:extLst>
      <p:ext uri="{BB962C8B-B14F-4D97-AF65-F5344CB8AC3E}">
        <p14:creationId xmlns:p14="http://schemas.microsoft.com/office/powerpoint/2010/main" val="2648602357"/>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685800" y="3258516"/>
            <a:ext cx="4029075" cy="3676842"/>
          </a:xfrm>
          <a:prstGeom prst="rect">
            <a:avLst/>
          </a:prstGeom>
          <a:noFill/>
        </p:spPr>
        <p:txBody>
          <a:bodyPr wrap="square" lIns="44641" tIns="22321" rIns="44641" bIns="22321" rtlCol="0">
            <a:spAutoFit/>
          </a:bodyPr>
          <a:lstStyle/>
          <a:p>
            <a:pPr marL="285750" indent="-285750">
              <a:buFont typeface="Arial"/>
              <a:buChar char="•"/>
            </a:pPr>
            <a:endParaRPr lang="en-US" sz="2000" dirty="0"/>
          </a:p>
          <a:p>
            <a:r>
              <a:rPr lang="en-US" sz="2000" dirty="0" smtClean="0"/>
              <a:t>High-temp dish machines - an irreversible registering temperature indicator shall be provided and readily accessible for measuring the utensil surface temperature</a:t>
            </a:r>
            <a:r>
              <a:rPr lang="en-US" sz="2000" dirty="0"/>
              <a:t> </a:t>
            </a:r>
            <a:r>
              <a:rPr lang="en-US" sz="2000" dirty="0" smtClean="0"/>
              <a:t>(surface temperature must be 160</a:t>
            </a:r>
            <a:r>
              <a:rPr lang="en-US" sz="2000" dirty="0">
                <a:solidFill>
                  <a:srgbClr val="000000"/>
                </a:solidFill>
              </a:rPr>
              <a:t>°</a:t>
            </a:r>
            <a:r>
              <a:rPr lang="en-US" sz="2000" dirty="0" smtClean="0">
                <a:solidFill>
                  <a:srgbClr val="000000"/>
                </a:solidFill>
              </a:rPr>
              <a:t>F).</a:t>
            </a:r>
            <a:r>
              <a:rPr lang="en-US" sz="2000" dirty="0" smtClean="0"/>
              <a:t> </a:t>
            </a:r>
            <a:r>
              <a:rPr lang="en-US" sz="2000" dirty="0">
                <a:solidFill>
                  <a:srgbClr val="3060F0"/>
                </a:solidFill>
              </a:rPr>
              <a:t>(FC 4-</a:t>
            </a:r>
            <a:r>
              <a:rPr lang="en-US" sz="2000" dirty="0" smtClean="0">
                <a:solidFill>
                  <a:srgbClr val="3060F0"/>
                </a:solidFill>
              </a:rPr>
              <a:t>302.13)</a:t>
            </a:r>
            <a:endParaRPr lang="en-US" sz="2000" dirty="0">
              <a:solidFill>
                <a:srgbClr val="3060F0"/>
              </a:solidFill>
            </a:endParaRPr>
          </a:p>
          <a:p>
            <a:pPr marL="285750" indent="-285750">
              <a:buFont typeface="Arial"/>
              <a:buChar char="•"/>
            </a:pPr>
            <a:endParaRPr lang="en-US" sz="2000" dirty="0" smtClean="0">
              <a:solidFill>
                <a:srgbClr val="000000"/>
              </a:solidFill>
            </a:endParaRPr>
          </a:p>
          <a:p>
            <a:endParaRPr lang="en-US" sz="2000" dirty="0" smtClean="0"/>
          </a:p>
          <a:p>
            <a:endParaRPr lang="en-US" dirty="0"/>
          </a:p>
          <a:p>
            <a:endParaRPr lang="en-US" dirty="0" smtClean="0"/>
          </a:p>
        </p:txBody>
      </p:sp>
      <p:pic>
        <p:nvPicPr>
          <p:cNvPr id="5" name="Picture 4" descr="Screen Shot 2018-08-23 at 9.05.4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8361" y="3258516"/>
            <a:ext cx="1740089" cy="1646859"/>
          </a:xfrm>
          <a:prstGeom prst="rect">
            <a:avLst/>
          </a:prstGeom>
          <a:ln w="28575" cmpd="sng">
            <a:solidFill>
              <a:schemeClr val="tx1"/>
            </a:solidFill>
          </a:ln>
        </p:spPr>
      </p:pic>
      <p:sp>
        <p:nvSpPr>
          <p:cNvPr id="10" name="TextBox 9"/>
          <p:cNvSpPr txBox="1"/>
          <p:nvPr/>
        </p:nvSpPr>
        <p:spPr>
          <a:xfrm>
            <a:off x="25400" y="1676400"/>
            <a:ext cx="9118600" cy="1029963"/>
          </a:xfrm>
          <a:prstGeom prst="rect">
            <a:avLst/>
          </a:prstGeom>
          <a:noFill/>
        </p:spPr>
        <p:txBody>
          <a:bodyPr wrap="square" lIns="44641" tIns="22321" rIns="44641" bIns="22321" rtlCol="0">
            <a:spAutoFit/>
          </a:bodyPr>
          <a:lstStyle/>
          <a:p>
            <a:pPr algn="ctr"/>
            <a:r>
              <a:rPr lang="en-US" sz="3200" dirty="0" smtClean="0">
                <a:solidFill>
                  <a:srgbClr val="FF0000"/>
                </a:solidFill>
              </a:rPr>
              <a:t>New Cleaning and </a:t>
            </a:r>
          </a:p>
          <a:p>
            <a:pPr algn="ctr"/>
            <a:r>
              <a:rPr lang="en-US" sz="3200" dirty="0" smtClean="0">
                <a:solidFill>
                  <a:srgbClr val="FF0000"/>
                </a:solidFill>
              </a:rPr>
              <a:t>Sanitizing Regulations</a:t>
            </a:r>
            <a:endParaRPr lang="en-US" sz="3200" dirty="0">
              <a:solidFill>
                <a:srgbClr val="FF0000"/>
              </a:solidFill>
            </a:endParaRPr>
          </a:p>
        </p:txBody>
      </p:sp>
      <p:pic>
        <p:nvPicPr>
          <p:cNvPr id="3" name="Picture 2" descr="Screen Shot 2018-12-28 at 4.28.2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1520" y="4656099"/>
            <a:ext cx="1697180" cy="1734992"/>
          </a:xfrm>
          <a:prstGeom prst="rect">
            <a:avLst/>
          </a:prstGeom>
        </p:spPr>
      </p:pic>
    </p:spTree>
    <p:custDataLst>
      <p:tags r:id="rId1"/>
    </p:custDataLst>
    <p:extLst>
      <p:ext uri="{BB962C8B-B14F-4D97-AF65-F5344CB8AC3E}">
        <p14:creationId xmlns:p14="http://schemas.microsoft.com/office/powerpoint/2010/main" val="2832109502"/>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685800" y="3639516"/>
            <a:ext cx="7772400" cy="2630401"/>
          </a:xfrm>
          <a:prstGeom prst="rect">
            <a:avLst/>
          </a:prstGeom>
          <a:noFill/>
        </p:spPr>
        <p:txBody>
          <a:bodyPr wrap="square" lIns="44641" tIns="22321" rIns="44641" bIns="22321" rtlCol="0">
            <a:spAutoFit/>
          </a:bodyPr>
          <a:lstStyle/>
          <a:p>
            <a:pPr marL="285750" indent="-285750">
              <a:buFont typeface="Arial"/>
              <a:buChar char="•"/>
            </a:pPr>
            <a:endParaRPr lang="en-US" sz="2000" dirty="0"/>
          </a:p>
          <a:p>
            <a:r>
              <a:rPr lang="en-US" sz="2400" dirty="0">
                <a:solidFill>
                  <a:srgbClr val="000000"/>
                </a:solidFill>
              </a:rPr>
              <a:t>Thermometers must be available at the three-bay sink to measure the temperature of the wash tank (</a:t>
            </a:r>
            <a:r>
              <a:rPr lang="en-US" sz="2400" dirty="0"/>
              <a:t>110</a:t>
            </a:r>
            <a:r>
              <a:rPr lang="en-US" sz="2400" dirty="0">
                <a:solidFill>
                  <a:srgbClr val="000000"/>
                </a:solidFill>
              </a:rPr>
              <a:t>°F) and the sanitize tank</a:t>
            </a:r>
            <a:r>
              <a:rPr lang="en-US" sz="2400" dirty="0"/>
              <a:t>. </a:t>
            </a:r>
            <a:r>
              <a:rPr lang="en-US" sz="2400" dirty="0">
                <a:solidFill>
                  <a:srgbClr val="3060F0"/>
                </a:solidFill>
              </a:rPr>
              <a:t>(FC 4-302.13)</a:t>
            </a:r>
          </a:p>
          <a:p>
            <a:pPr marL="285750" indent="-285750">
              <a:buFont typeface="Arial"/>
              <a:buChar char="•"/>
            </a:pPr>
            <a:endParaRPr lang="en-US" sz="2000" dirty="0" smtClean="0">
              <a:solidFill>
                <a:srgbClr val="000000"/>
              </a:solidFill>
            </a:endParaRPr>
          </a:p>
          <a:p>
            <a:endParaRPr lang="en-US" sz="2000" dirty="0" smtClean="0"/>
          </a:p>
          <a:p>
            <a:endParaRPr lang="en-US" dirty="0"/>
          </a:p>
          <a:p>
            <a:endParaRPr lang="en-US" dirty="0" smtClean="0"/>
          </a:p>
        </p:txBody>
      </p:sp>
      <p:sp>
        <p:nvSpPr>
          <p:cNvPr id="10" name="TextBox 9"/>
          <p:cNvSpPr txBox="1"/>
          <p:nvPr/>
        </p:nvSpPr>
        <p:spPr>
          <a:xfrm>
            <a:off x="25400" y="1676400"/>
            <a:ext cx="9118600" cy="1029963"/>
          </a:xfrm>
          <a:prstGeom prst="rect">
            <a:avLst/>
          </a:prstGeom>
          <a:noFill/>
        </p:spPr>
        <p:txBody>
          <a:bodyPr wrap="square" lIns="44641" tIns="22321" rIns="44641" bIns="22321" rtlCol="0">
            <a:spAutoFit/>
          </a:bodyPr>
          <a:lstStyle/>
          <a:p>
            <a:pPr algn="ctr"/>
            <a:r>
              <a:rPr lang="en-US" sz="3200" dirty="0" smtClean="0">
                <a:solidFill>
                  <a:srgbClr val="FF0000"/>
                </a:solidFill>
              </a:rPr>
              <a:t>New Cleaning and </a:t>
            </a:r>
          </a:p>
          <a:p>
            <a:pPr algn="ctr"/>
            <a:r>
              <a:rPr lang="en-US" sz="3200" dirty="0" smtClean="0">
                <a:solidFill>
                  <a:srgbClr val="FF0000"/>
                </a:solidFill>
              </a:rPr>
              <a:t>Sanitizing Regulations</a:t>
            </a:r>
            <a:endParaRPr lang="en-US" sz="3200" dirty="0">
              <a:solidFill>
                <a:srgbClr val="FF0000"/>
              </a:solidFill>
            </a:endParaRPr>
          </a:p>
        </p:txBody>
      </p:sp>
    </p:spTree>
    <p:custDataLst>
      <p:tags r:id="rId1"/>
    </p:custDataLst>
    <p:extLst>
      <p:ext uri="{BB962C8B-B14F-4D97-AF65-F5344CB8AC3E}">
        <p14:creationId xmlns:p14="http://schemas.microsoft.com/office/powerpoint/2010/main" val="2554464584"/>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719667" y="4016269"/>
            <a:ext cx="4766733" cy="2076403"/>
          </a:xfrm>
          <a:prstGeom prst="rect">
            <a:avLst/>
          </a:prstGeom>
          <a:noFill/>
        </p:spPr>
        <p:txBody>
          <a:bodyPr wrap="square" lIns="44641" tIns="22321" rIns="44641" bIns="22321" rtlCol="0">
            <a:spAutoFit/>
          </a:bodyPr>
          <a:lstStyle/>
          <a:p>
            <a:r>
              <a:rPr lang="en-US" sz="2400" dirty="0" smtClean="0">
                <a:solidFill>
                  <a:schemeClr val="tx1"/>
                </a:solidFill>
              </a:rPr>
              <a:t>Mop sinks must be provided </a:t>
            </a:r>
            <a:r>
              <a:rPr lang="mr-IN" sz="2400" dirty="0" smtClean="0">
                <a:solidFill>
                  <a:schemeClr val="tx1"/>
                </a:solidFill>
              </a:rPr>
              <a:t>–</a:t>
            </a:r>
            <a:r>
              <a:rPr lang="en-US" sz="2400" dirty="0" smtClean="0">
                <a:solidFill>
                  <a:schemeClr val="tx1"/>
                </a:solidFill>
              </a:rPr>
              <a:t> waste water cannot be dumped in toilets</a:t>
            </a:r>
            <a:r>
              <a:rPr lang="en-US" sz="2400" dirty="0"/>
              <a:t> </a:t>
            </a:r>
            <a:r>
              <a:rPr lang="en-US" sz="2400" dirty="0" smtClean="0"/>
              <a:t>or </a:t>
            </a:r>
            <a:r>
              <a:rPr lang="en-US" sz="2400" dirty="0" smtClean="0">
                <a:solidFill>
                  <a:schemeClr val="tx1"/>
                </a:solidFill>
              </a:rPr>
              <a:t>urinals</a:t>
            </a:r>
            <a:r>
              <a:rPr lang="en-US" sz="2400" dirty="0" smtClean="0"/>
              <a:t>. </a:t>
            </a:r>
            <a:r>
              <a:rPr lang="en-US" sz="2400" dirty="0" smtClean="0">
                <a:solidFill>
                  <a:srgbClr val="3060F0"/>
                </a:solidFill>
              </a:rPr>
              <a:t>(</a:t>
            </a:r>
            <a:r>
              <a:rPr lang="en-US" sz="2400" dirty="0">
                <a:solidFill>
                  <a:srgbClr val="3060F0"/>
                </a:solidFill>
              </a:rPr>
              <a:t>FC </a:t>
            </a:r>
            <a:r>
              <a:rPr lang="en-US" sz="2400" dirty="0" smtClean="0">
                <a:solidFill>
                  <a:srgbClr val="3060F0"/>
                </a:solidFill>
              </a:rPr>
              <a:t>5-203.13)</a:t>
            </a:r>
            <a:endParaRPr lang="en-US" sz="2400" dirty="0">
              <a:solidFill>
                <a:srgbClr val="3060F0"/>
              </a:solidFill>
            </a:endParaRPr>
          </a:p>
          <a:p>
            <a:endParaRPr lang="en-US" sz="2400" dirty="0" smtClean="0"/>
          </a:p>
          <a:p>
            <a:endParaRPr lang="en-US" dirty="0"/>
          </a:p>
          <a:p>
            <a:endParaRPr lang="en-US" dirty="0" smtClean="0"/>
          </a:p>
        </p:txBody>
      </p:sp>
      <p:pic>
        <p:nvPicPr>
          <p:cNvPr id="4" name="Picture 3" descr="Screen Shot 2018-10-14 at 1.13.5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8450" y="3462264"/>
            <a:ext cx="2736300" cy="2736300"/>
          </a:xfrm>
          <a:prstGeom prst="rect">
            <a:avLst/>
          </a:prstGeom>
          <a:ln w="28575" cmpd="sng">
            <a:solidFill>
              <a:schemeClr val="tx1"/>
            </a:solidFill>
          </a:ln>
        </p:spPr>
      </p:pic>
      <p:sp>
        <p:nvSpPr>
          <p:cNvPr id="10" name="TextBox 9"/>
          <p:cNvSpPr txBox="1"/>
          <p:nvPr/>
        </p:nvSpPr>
        <p:spPr>
          <a:xfrm>
            <a:off x="25400" y="1644650"/>
            <a:ext cx="9118600" cy="1029963"/>
          </a:xfrm>
          <a:prstGeom prst="rect">
            <a:avLst/>
          </a:prstGeom>
          <a:noFill/>
        </p:spPr>
        <p:txBody>
          <a:bodyPr wrap="square" lIns="44641" tIns="22321" rIns="44641" bIns="22321" rtlCol="0">
            <a:spAutoFit/>
          </a:bodyPr>
          <a:lstStyle/>
          <a:p>
            <a:pPr algn="ctr"/>
            <a:r>
              <a:rPr lang="en-US" sz="3200" dirty="0" smtClean="0">
                <a:solidFill>
                  <a:srgbClr val="FF0000"/>
                </a:solidFill>
              </a:rPr>
              <a:t>New Cleaning and </a:t>
            </a:r>
          </a:p>
          <a:p>
            <a:pPr algn="ctr"/>
            <a:r>
              <a:rPr lang="en-US" sz="3200" dirty="0" smtClean="0">
                <a:solidFill>
                  <a:srgbClr val="FF0000"/>
                </a:solidFill>
              </a:rPr>
              <a:t>Sanitizing Regulations</a:t>
            </a:r>
            <a:endParaRPr lang="en-US" sz="3200" dirty="0">
              <a:solidFill>
                <a:srgbClr val="FF0000"/>
              </a:solidFill>
            </a:endParaRPr>
          </a:p>
        </p:txBody>
      </p:sp>
    </p:spTree>
    <p:custDataLst>
      <p:tags r:id="rId1"/>
    </p:custDataLst>
    <p:extLst>
      <p:ext uri="{BB962C8B-B14F-4D97-AF65-F5344CB8AC3E}">
        <p14:creationId xmlns:p14="http://schemas.microsoft.com/office/powerpoint/2010/main" val="738591614"/>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680754"/>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a:t>
            </a:r>
            <a:r>
              <a:rPr lang="en-US" sz="3200" dirty="0">
                <a:solidFill>
                  <a:srgbClr val="FF0000"/>
                </a:solidFill>
              </a:rPr>
              <a:t>Regulations</a:t>
            </a: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579419" y="2701137"/>
            <a:ext cx="5867401" cy="1060741"/>
          </a:xfrm>
          <a:prstGeom prst="rect">
            <a:avLst/>
          </a:prstGeom>
          <a:noFill/>
        </p:spPr>
        <p:txBody>
          <a:bodyPr wrap="square" lIns="44641" tIns="22321" rIns="44641" bIns="22321" rtlCol="0">
            <a:spAutoFit/>
          </a:bodyPr>
          <a:lstStyle/>
          <a:p>
            <a:pPr algn="ctr"/>
            <a:r>
              <a:rPr lang="en-US" sz="2400" dirty="0" smtClean="0"/>
              <a:t>Controlling Pests </a:t>
            </a:r>
            <a:r>
              <a:rPr lang="en-US" sz="2400" dirty="0" smtClean="0">
                <a:solidFill>
                  <a:srgbClr val="3060F0"/>
                </a:solidFill>
              </a:rPr>
              <a:t>(</a:t>
            </a:r>
            <a:r>
              <a:rPr lang="en-US" sz="2400" dirty="0">
                <a:solidFill>
                  <a:srgbClr val="3060F0"/>
                </a:solidFill>
              </a:rPr>
              <a:t>FC </a:t>
            </a:r>
            <a:r>
              <a:rPr lang="en-US" sz="2400" dirty="0" smtClean="0">
                <a:solidFill>
                  <a:srgbClr val="3060F0"/>
                </a:solidFill>
              </a:rPr>
              <a:t>6-501.111)</a:t>
            </a:r>
            <a:endParaRPr lang="en-US" sz="2400" dirty="0">
              <a:solidFill>
                <a:srgbClr val="3060F0"/>
              </a:solidFill>
            </a:endParaRPr>
          </a:p>
          <a:p>
            <a:pPr algn="ctr"/>
            <a:endParaRPr lang="en-US" sz="2400" dirty="0"/>
          </a:p>
          <a:p>
            <a:pPr algn="ctr"/>
            <a:endParaRPr lang="en-US" dirty="0" smtClean="0"/>
          </a:p>
        </p:txBody>
      </p:sp>
      <p:sp>
        <p:nvSpPr>
          <p:cNvPr id="10" name="Content Placeholder 2"/>
          <p:cNvSpPr txBox="1">
            <a:spLocks/>
          </p:cNvSpPr>
          <p:nvPr/>
        </p:nvSpPr>
        <p:spPr>
          <a:xfrm>
            <a:off x="685800" y="3354063"/>
            <a:ext cx="7772400" cy="3316428"/>
          </a:xfrm>
          <a:prstGeom prst="rect">
            <a:avLst/>
          </a:prstGeom>
        </p:spPr>
        <p:txBody>
          <a:bodyPr vert="horz" lIns="55703" tIns="55703" rIns="55703" bIns="55703" rtlCol="0" anchor="t" anchorCtr="0">
            <a:normAutofit/>
          </a:bodyPr>
          <a:lstStyle>
            <a:lvl1pPr marL="342900" lvl="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lvl="1"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lvl="2"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lvl="3"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lvl="4"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lvl="5"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lvl="6"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lvl="7"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lvl="8"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r>
              <a:rPr lang="en-US" sz="2000" dirty="0" smtClean="0">
                <a:solidFill>
                  <a:srgbClr val="FF0000"/>
                </a:solidFill>
              </a:rPr>
              <a:t>The premises must be maintained </a:t>
            </a:r>
            <a:r>
              <a:rPr lang="en-US" sz="2000" b="1" i="1" u="sng" dirty="0" smtClean="0">
                <a:solidFill>
                  <a:srgbClr val="FF0000"/>
                </a:solidFill>
              </a:rPr>
              <a:t>FREE</a:t>
            </a:r>
            <a:r>
              <a:rPr lang="en-US" sz="2000" dirty="0" smtClean="0">
                <a:solidFill>
                  <a:srgbClr val="FF0000"/>
                </a:solidFill>
              </a:rPr>
              <a:t> of insects, rodents and other pests and </a:t>
            </a:r>
            <a:r>
              <a:rPr lang="en-US" sz="2000" dirty="0" smtClean="0"/>
              <a:t>shall be controlled to eliminate their presence on the premises by:</a:t>
            </a:r>
          </a:p>
          <a:p>
            <a:endParaRPr lang="en-US" sz="2000" dirty="0" smtClean="0"/>
          </a:p>
          <a:p>
            <a:pPr lvl="1"/>
            <a:r>
              <a:rPr lang="en-US" sz="2000" dirty="0" smtClean="0"/>
              <a:t>Inspecting incoming shipments</a:t>
            </a:r>
          </a:p>
          <a:p>
            <a:pPr lvl="1"/>
            <a:r>
              <a:rPr lang="en-US" sz="2000" dirty="0" smtClean="0"/>
              <a:t>The premises for evidence of pests</a:t>
            </a:r>
          </a:p>
          <a:p>
            <a:pPr lvl="1"/>
            <a:r>
              <a:rPr lang="en-US" sz="2000" dirty="0" smtClean="0"/>
              <a:t>Use methods such as trapping devices for control</a:t>
            </a:r>
          </a:p>
          <a:p>
            <a:pPr lvl="1"/>
            <a:r>
              <a:rPr lang="en-US" sz="2000" dirty="0" smtClean="0"/>
              <a:t>Eliminate harborage condition.</a:t>
            </a:r>
            <a:endParaRPr lang="en-US" sz="2000" dirty="0"/>
          </a:p>
        </p:txBody>
      </p:sp>
    </p:spTree>
    <p:custDataLst>
      <p:tags r:id="rId1"/>
    </p:custDataLst>
    <p:extLst>
      <p:ext uri="{BB962C8B-B14F-4D97-AF65-F5344CB8AC3E}">
        <p14:creationId xmlns:p14="http://schemas.microsoft.com/office/powerpoint/2010/main" val="1617070997"/>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601262"/>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Change in Plumbing</a:t>
            </a: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579419" y="3082137"/>
            <a:ext cx="5867401" cy="691409"/>
          </a:xfrm>
          <a:prstGeom prst="rect">
            <a:avLst/>
          </a:prstGeom>
          <a:noFill/>
        </p:spPr>
        <p:txBody>
          <a:bodyPr wrap="square" lIns="44641" tIns="22321" rIns="44641" bIns="22321" rtlCol="0">
            <a:spAutoFit/>
          </a:bodyPr>
          <a:lstStyle/>
          <a:p>
            <a:pPr algn="ctr"/>
            <a:r>
              <a:rPr lang="en-US" sz="2400" dirty="0" err="1" smtClean="0"/>
              <a:t>Handwashing</a:t>
            </a:r>
            <a:r>
              <a:rPr lang="en-US" sz="2400" dirty="0" smtClean="0"/>
              <a:t> sink </a:t>
            </a:r>
            <a:r>
              <a:rPr lang="mr-IN" sz="2400" dirty="0" smtClean="0"/>
              <a:t>–</a:t>
            </a:r>
            <a:r>
              <a:rPr lang="en-US" sz="2400" dirty="0" smtClean="0"/>
              <a:t> Water Temps</a:t>
            </a:r>
            <a:endParaRPr lang="en-US" sz="2400" dirty="0"/>
          </a:p>
          <a:p>
            <a:pPr algn="ctr"/>
            <a:endParaRPr lang="en-US" dirty="0" smtClean="0"/>
          </a:p>
        </p:txBody>
      </p:sp>
      <p:sp>
        <p:nvSpPr>
          <p:cNvPr id="10" name="Content Placeholder 2"/>
          <p:cNvSpPr txBox="1">
            <a:spLocks/>
          </p:cNvSpPr>
          <p:nvPr/>
        </p:nvSpPr>
        <p:spPr>
          <a:xfrm>
            <a:off x="2057400" y="3871802"/>
            <a:ext cx="5759450" cy="3316428"/>
          </a:xfrm>
          <a:prstGeom prst="rect">
            <a:avLst/>
          </a:prstGeom>
        </p:spPr>
        <p:txBody>
          <a:bodyPr vert="horz" lIns="55703" tIns="55703" rIns="55703" bIns="55703" rtlCol="0" anchor="t" anchorCtr="0">
            <a:normAutofit/>
          </a:bodyPr>
          <a:lstStyle>
            <a:lvl1pPr marL="342900" lvl="0" indent="-342900" algn="l" defTabSz="457200" rtl="0" eaLnBrk="1" latinLnBrk="0" hangingPunct="1">
              <a:spcBef>
                <a:spcPts val="0"/>
              </a:spcBef>
              <a:buFont typeface="Arial"/>
              <a:buChar char="•"/>
              <a:defRPr sz="3200" kern="1200">
                <a:solidFill>
                  <a:schemeClr val="tx1"/>
                </a:solidFill>
                <a:latin typeface="+mn-lt"/>
                <a:ea typeface="+mn-ea"/>
                <a:cs typeface="+mn-cs"/>
              </a:defRPr>
            </a:lvl1pPr>
            <a:lvl2pPr marL="742950" lvl="1" indent="-285750" algn="l" defTabSz="457200" rtl="0" eaLnBrk="1" latinLnBrk="0" hangingPunct="1">
              <a:spcBef>
                <a:spcPts val="0"/>
              </a:spcBef>
              <a:buFont typeface="Arial"/>
              <a:buChar char="–"/>
              <a:defRPr sz="2800" kern="1200">
                <a:solidFill>
                  <a:schemeClr val="tx1"/>
                </a:solidFill>
                <a:latin typeface="+mn-lt"/>
                <a:ea typeface="+mn-ea"/>
                <a:cs typeface="+mn-cs"/>
              </a:defRPr>
            </a:lvl2pPr>
            <a:lvl3pPr marL="1143000" lvl="2" indent="-228600" algn="l" defTabSz="457200" rtl="0" eaLnBrk="1" latinLnBrk="0" hangingPunct="1">
              <a:spcBef>
                <a:spcPts val="0"/>
              </a:spcBef>
              <a:buFont typeface="Arial"/>
              <a:buChar char="•"/>
              <a:defRPr sz="2400" kern="1200">
                <a:solidFill>
                  <a:schemeClr val="tx1"/>
                </a:solidFill>
                <a:latin typeface="+mn-lt"/>
                <a:ea typeface="+mn-ea"/>
                <a:cs typeface="+mn-cs"/>
              </a:defRPr>
            </a:lvl3pPr>
            <a:lvl4pPr marL="1600200" lvl="3" indent="-228600" algn="l" defTabSz="457200" rtl="0" eaLnBrk="1" latinLnBrk="0" hangingPunct="1">
              <a:spcBef>
                <a:spcPts val="0"/>
              </a:spcBef>
              <a:buFont typeface="Arial"/>
              <a:buChar char="–"/>
              <a:defRPr sz="2000" kern="1200">
                <a:solidFill>
                  <a:schemeClr val="tx1"/>
                </a:solidFill>
                <a:latin typeface="+mn-lt"/>
                <a:ea typeface="+mn-ea"/>
                <a:cs typeface="+mn-cs"/>
              </a:defRPr>
            </a:lvl4pPr>
            <a:lvl5pPr marL="2057400" lvl="4" indent="-228600" algn="l" defTabSz="457200" rtl="0" eaLnBrk="1" latinLnBrk="0" hangingPunct="1">
              <a:spcBef>
                <a:spcPts val="0"/>
              </a:spcBef>
              <a:buFont typeface="Arial"/>
              <a:buChar char="»"/>
              <a:defRPr sz="2000" kern="1200">
                <a:solidFill>
                  <a:schemeClr val="tx1"/>
                </a:solidFill>
                <a:latin typeface="+mn-lt"/>
                <a:ea typeface="+mn-ea"/>
                <a:cs typeface="+mn-cs"/>
              </a:defRPr>
            </a:lvl5pPr>
            <a:lvl6pPr marL="2514600" lvl="5" indent="-228600" algn="l" defTabSz="457200" rtl="0" eaLnBrk="1" latinLnBrk="0" hangingPunct="1">
              <a:spcBef>
                <a:spcPts val="0"/>
              </a:spcBef>
              <a:buFont typeface="Arial"/>
              <a:buChar char="•"/>
              <a:defRPr sz="2000" kern="1200">
                <a:solidFill>
                  <a:schemeClr val="tx1"/>
                </a:solidFill>
                <a:latin typeface="+mn-lt"/>
                <a:ea typeface="+mn-ea"/>
                <a:cs typeface="+mn-cs"/>
              </a:defRPr>
            </a:lvl6pPr>
            <a:lvl7pPr marL="2971800" lvl="6" indent="-228600" algn="l" defTabSz="457200" rtl="0" eaLnBrk="1" latinLnBrk="0" hangingPunct="1">
              <a:spcBef>
                <a:spcPts val="0"/>
              </a:spcBef>
              <a:buFont typeface="Arial"/>
              <a:buChar char="•"/>
              <a:defRPr sz="2000" kern="1200">
                <a:solidFill>
                  <a:schemeClr val="tx1"/>
                </a:solidFill>
                <a:latin typeface="+mn-lt"/>
                <a:ea typeface="+mn-ea"/>
                <a:cs typeface="+mn-cs"/>
              </a:defRPr>
            </a:lvl7pPr>
            <a:lvl8pPr marL="3429000" lvl="7" indent="-228600" algn="l" defTabSz="457200" rtl="0" eaLnBrk="1" latinLnBrk="0" hangingPunct="1">
              <a:spcBef>
                <a:spcPts val="0"/>
              </a:spcBef>
              <a:buFont typeface="Arial"/>
              <a:buChar char="•"/>
              <a:defRPr sz="2000" kern="1200">
                <a:solidFill>
                  <a:schemeClr val="tx1"/>
                </a:solidFill>
                <a:latin typeface="+mn-lt"/>
                <a:ea typeface="+mn-ea"/>
                <a:cs typeface="+mn-cs"/>
              </a:defRPr>
            </a:lvl8pPr>
            <a:lvl9pPr marL="3886200" lvl="8" indent="-228600" algn="l" defTabSz="457200" rtl="0" eaLnBrk="1" latinLnBrk="0" hangingPunct="1">
              <a:spcBef>
                <a:spcPts val="0"/>
              </a:spcBef>
              <a:buFont typeface="Arial"/>
              <a:buChar char="•"/>
              <a:defRPr sz="2000" kern="1200">
                <a:solidFill>
                  <a:schemeClr val="tx1"/>
                </a:solidFill>
                <a:latin typeface="+mn-lt"/>
                <a:ea typeface="+mn-ea"/>
                <a:cs typeface="+mn-cs"/>
              </a:defRPr>
            </a:lvl9pPr>
          </a:lstStyle>
          <a:p>
            <a:endParaRPr lang="en-US" sz="2000" dirty="0"/>
          </a:p>
          <a:p>
            <a:pPr marL="0" indent="0">
              <a:buNone/>
            </a:pPr>
            <a:r>
              <a:rPr lang="en-US" sz="2400" dirty="0"/>
              <a:t>A </a:t>
            </a:r>
            <a:r>
              <a:rPr lang="en-US" sz="2400" dirty="0" smtClean="0"/>
              <a:t>HANDWASHING </a:t>
            </a:r>
            <a:r>
              <a:rPr lang="en-US" sz="2400" dirty="0"/>
              <a:t>SINK shall be equipped to provide water at a temperature of at least </a:t>
            </a:r>
            <a:r>
              <a:rPr lang="en-US" sz="2400" dirty="0" smtClean="0"/>
              <a:t>100</a:t>
            </a:r>
            <a:r>
              <a:rPr lang="en-US" sz="2400" baseline="30000" dirty="0" smtClean="0"/>
              <a:t>o</a:t>
            </a:r>
            <a:r>
              <a:rPr lang="en-US" sz="2400" dirty="0" smtClean="0"/>
              <a:t>F) </a:t>
            </a:r>
            <a:r>
              <a:rPr lang="en-US" sz="2400" dirty="0"/>
              <a:t>through a mixing valve or combination </a:t>
            </a:r>
            <a:r>
              <a:rPr lang="en-US" sz="2400" dirty="0" smtClean="0"/>
              <a:t>faucet. </a:t>
            </a:r>
            <a:r>
              <a:rPr lang="en-US" sz="2400" dirty="0">
                <a:solidFill>
                  <a:srgbClr val="3060F0"/>
                </a:solidFill>
              </a:rPr>
              <a:t>(FC </a:t>
            </a:r>
            <a:r>
              <a:rPr lang="en-US" sz="2400" dirty="0" smtClean="0">
                <a:solidFill>
                  <a:srgbClr val="3060F0"/>
                </a:solidFill>
              </a:rPr>
              <a:t>5-202.12)</a:t>
            </a:r>
            <a:endParaRPr lang="en-US" sz="2400" dirty="0">
              <a:solidFill>
                <a:srgbClr val="3060F0"/>
              </a:solidFill>
            </a:endParaRPr>
          </a:p>
          <a:p>
            <a:pPr marL="0" indent="0">
              <a:buNone/>
            </a:pPr>
            <a:endParaRPr lang="en-US" sz="2400" dirty="0"/>
          </a:p>
          <a:p>
            <a:pPr marL="0" indent="0">
              <a:buNone/>
            </a:pPr>
            <a:endParaRPr lang="en-US" sz="2000" dirty="0"/>
          </a:p>
        </p:txBody>
      </p:sp>
    </p:spTree>
    <p:custDataLst>
      <p:tags r:id="rId1"/>
    </p:custDataLst>
    <p:extLst>
      <p:ext uri="{BB962C8B-B14F-4D97-AF65-F5344CB8AC3E}">
        <p14:creationId xmlns:p14="http://schemas.microsoft.com/office/powerpoint/2010/main" val="3629530693"/>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709265"/>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Change in Definitions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736599" y="3000276"/>
            <a:ext cx="7772400" cy="3630675"/>
          </a:xfrm>
          <a:prstGeom prst="rect">
            <a:avLst/>
          </a:prstGeom>
          <a:noFill/>
        </p:spPr>
        <p:txBody>
          <a:bodyPr wrap="square" lIns="44641" tIns="22321" rIns="44641" bIns="22321" rtlCol="0">
            <a:spAutoFit/>
          </a:bodyPr>
          <a:lstStyle/>
          <a:p>
            <a:r>
              <a:rPr lang="en-US" sz="1950" dirty="0" smtClean="0"/>
              <a:t>“</a:t>
            </a:r>
            <a:r>
              <a:rPr lang="en-US" sz="1950" b="1" i="1" u="sng" dirty="0" smtClean="0"/>
              <a:t>Food Establishments</a:t>
            </a:r>
            <a:r>
              <a:rPr lang="en-US" sz="1950" dirty="0" smtClean="0"/>
              <a:t>”  DON’T Include:</a:t>
            </a:r>
          </a:p>
          <a:p>
            <a:pPr marL="342900" indent="-342900">
              <a:buFont typeface="Arial"/>
              <a:buChar char="•"/>
            </a:pPr>
            <a:r>
              <a:rPr lang="en-US" sz="1950" dirty="0" smtClean="0"/>
              <a:t>An establishment that offers only prepackaged foods that are not TCS foods</a:t>
            </a:r>
          </a:p>
          <a:p>
            <a:pPr marL="342900" indent="-342900">
              <a:buFont typeface="Arial"/>
              <a:buChar char="•"/>
            </a:pPr>
            <a:r>
              <a:rPr lang="en-US" sz="1950" dirty="0" smtClean="0"/>
              <a:t>An operation that only offers whole, uncut fresh fruits and vegetables, unprocessed honey, pure maple products, or farm fresh eggs which are stored and maintained at 45</a:t>
            </a:r>
            <a:r>
              <a:rPr lang="en-US" sz="1950" dirty="0">
                <a:solidFill>
                  <a:srgbClr val="000000"/>
                </a:solidFill>
              </a:rPr>
              <a:t>°</a:t>
            </a:r>
            <a:r>
              <a:rPr lang="en-US" sz="1950" dirty="0" smtClean="0">
                <a:solidFill>
                  <a:srgbClr val="000000"/>
                </a:solidFill>
              </a:rPr>
              <a:t>F (Includes a Temporary Food Establishment or Public Markets or Farmers Markets)</a:t>
            </a:r>
          </a:p>
          <a:p>
            <a:pPr marL="342900" indent="-342900">
              <a:buFont typeface="Arial"/>
              <a:buChar char="•"/>
            </a:pPr>
            <a:r>
              <a:rPr lang="en-US" sz="1950" dirty="0" smtClean="0">
                <a:solidFill>
                  <a:srgbClr val="000000"/>
                </a:solidFill>
              </a:rPr>
              <a:t>Cooking classes that are held for educational purposes only. </a:t>
            </a:r>
          </a:p>
          <a:p>
            <a:pPr marL="342900" indent="-342900">
              <a:buFont typeface="Arial"/>
              <a:buChar char="•"/>
            </a:pPr>
            <a:r>
              <a:rPr lang="en-US" sz="1950" dirty="0" smtClean="0">
                <a:solidFill>
                  <a:srgbClr val="000000"/>
                </a:solidFill>
              </a:rPr>
              <a:t>Pot luck events (people informed that neither food nor the facilities have been inspected by RA)</a:t>
            </a:r>
          </a:p>
          <a:p>
            <a:pPr algn="ctr"/>
            <a:r>
              <a:rPr lang="en-US" sz="2000" b="1" dirty="0" smtClean="0">
                <a:solidFill>
                  <a:srgbClr val="000000"/>
                </a:solidFill>
              </a:rPr>
              <a:t>NO PERMIT NEEDED!</a:t>
            </a:r>
            <a:endParaRPr lang="en-US" sz="2000" b="1" dirty="0"/>
          </a:p>
          <a:p>
            <a:endParaRPr lang="en-US" dirty="0" smtClean="0"/>
          </a:p>
        </p:txBody>
      </p:sp>
    </p:spTree>
    <p:custDataLst>
      <p:tags r:id="rId1"/>
    </p:custDataLst>
    <p:extLst>
      <p:ext uri="{BB962C8B-B14F-4D97-AF65-F5344CB8AC3E}">
        <p14:creationId xmlns:p14="http://schemas.microsoft.com/office/powerpoint/2010/main" val="657773076"/>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677515"/>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Change in Definitions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685800" y="3051075"/>
            <a:ext cx="7772400" cy="2999733"/>
          </a:xfrm>
          <a:prstGeom prst="rect">
            <a:avLst/>
          </a:prstGeom>
          <a:noFill/>
        </p:spPr>
        <p:txBody>
          <a:bodyPr wrap="square" lIns="44641" tIns="22321" rIns="44641" bIns="22321" rtlCol="0">
            <a:spAutoFit/>
          </a:bodyPr>
          <a:lstStyle/>
          <a:p>
            <a:r>
              <a:rPr lang="en-US" sz="2400" dirty="0" smtClean="0"/>
              <a:t>“</a:t>
            </a:r>
            <a:r>
              <a:rPr lang="en-US" sz="2400" b="1" i="1" u="sng" dirty="0" smtClean="0"/>
              <a:t>Cottage Food Operations</a:t>
            </a:r>
            <a:r>
              <a:rPr lang="en-US" sz="2400" dirty="0" smtClean="0"/>
              <a:t>” means:</a:t>
            </a:r>
          </a:p>
          <a:p>
            <a:pPr marL="342900" indent="-342900">
              <a:buFont typeface="Arial"/>
              <a:buChar char="•"/>
            </a:pPr>
            <a:r>
              <a:rPr lang="en-US" sz="2400" dirty="0" smtClean="0"/>
              <a:t>A person who produces cottage food products only in the home kitchen of that person’s primary domestic residence and only for sale directly to the consumer.</a:t>
            </a:r>
          </a:p>
          <a:p>
            <a:pPr marL="342900" indent="-342900">
              <a:buFont typeface="Arial"/>
              <a:buChar char="•"/>
            </a:pPr>
            <a:r>
              <a:rPr lang="en-US" sz="2400" dirty="0" smtClean="0"/>
              <a:t>Non-TCS baked goods, jams, jellies, and other non-TCS foods produced at a cottage food operation. </a:t>
            </a:r>
          </a:p>
          <a:p>
            <a:pPr marL="342900" indent="-342900">
              <a:buFont typeface="Arial"/>
              <a:buChar char="•"/>
            </a:pPr>
            <a:endParaRPr lang="en-US" sz="2400" dirty="0" smtClean="0"/>
          </a:p>
          <a:p>
            <a:pPr algn="ctr"/>
            <a:r>
              <a:rPr lang="en-US" sz="2400" b="1" dirty="0" smtClean="0"/>
              <a:t>Must be approved and permitted by the LBOH</a:t>
            </a:r>
          </a:p>
        </p:txBody>
      </p:sp>
    </p:spTree>
    <p:custDataLst>
      <p:tags r:id="rId1"/>
    </p:custDataLst>
    <p:extLst>
      <p:ext uri="{BB962C8B-B14F-4D97-AF65-F5344CB8AC3E}">
        <p14:creationId xmlns:p14="http://schemas.microsoft.com/office/powerpoint/2010/main" val="9868400"/>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1693390"/>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Change in Definitions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685800" y="3051075"/>
            <a:ext cx="7772400" cy="2630401"/>
          </a:xfrm>
          <a:prstGeom prst="rect">
            <a:avLst/>
          </a:prstGeom>
          <a:noFill/>
        </p:spPr>
        <p:txBody>
          <a:bodyPr wrap="square" lIns="44641" tIns="22321" rIns="44641" bIns="22321" rtlCol="0">
            <a:spAutoFit/>
          </a:bodyPr>
          <a:lstStyle/>
          <a:p>
            <a:r>
              <a:rPr lang="en-US" sz="2400" dirty="0" smtClean="0"/>
              <a:t>“</a:t>
            </a:r>
            <a:r>
              <a:rPr lang="en-US" sz="2400" b="1" i="1" u="sng" dirty="0" smtClean="0"/>
              <a:t>Bed and Breakfast</a:t>
            </a:r>
            <a:r>
              <a:rPr lang="en-US" sz="2400" dirty="0" smtClean="0"/>
              <a:t>” means:</a:t>
            </a:r>
          </a:p>
          <a:p>
            <a:r>
              <a:rPr lang="en-US" sz="2400" dirty="0" smtClean="0"/>
              <a:t>An operation that prepares and offers food to guests if the home is owner occupied, the number of available guest bedrooms does not exceed 6, breakfast is the only meal offered, the number of guests served does not exceed 18, and the consumer is informed that the kitchen is not regulated or inspected by the regulatory authority.</a:t>
            </a:r>
          </a:p>
        </p:txBody>
      </p:sp>
    </p:spTree>
    <p:custDataLst>
      <p:tags r:id="rId1"/>
    </p:custDataLst>
    <p:extLst>
      <p:ext uri="{BB962C8B-B14F-4D97-AF65-F5344CB8AC3E}">
        <p14:creationId xmlns:p14="http://schemas.microsoft.com/office/powerpoint/2010/main" val="1221537315"/>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0" y="1773880"/>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Permitting</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685800" y="3051075"/>
            <a:ext cx="7772400" cy="3461397"/>
          </a:xfrm>
          <a:prstGeom prst="rect">
            <a:avLst/>
          </a:prstGeom>
          <a:noFill/>
        </p:spPr>
        <p:txBody>
          <a:bodyPr wrap="square" lIns="44641" tIns="22321" rIns="44641" bIns="22321" rtlCol="0">
            <a:spAutoFit/>
          </a:bodyPr>
          <a:lstStyle/>
          <a:p>
            <a:r>
              <a:rPr lang="en-US" sz="2200" dirty="0" smtClean="0"/>
              <a:t>“</a:t>
            </a:r>
            <a:r>
              <a:rPr lang="en-US" sz="2200" b="1" i="1" u="sng" dirty="0" smtClean="0"/>
              <a:t>Leased Commercial Kitchen</a:t>
            </a:r>
            <a:r>
              <a:rPr lang="en-US" sz="2200" dirty="0" smtClean="0"/>
              <a:t>” are food preparation facilities that provide space and access to professional equipment on a lease or rental basis.</a:t>
            </a:r>
          </a:p>
          <a:p>
            <a:r>
              <a:rPr lang="en-US" sz="2200" dirty="0" smtClean="0"/>
              <a:t>Required approvals:</a:t>
            </a:r>
          </a:p>
          <a:p>
            <a:pPr marL="342900" indent="-342900">
              <a:buFont typeface="Arial"/>
              <a:buChar char="•"/>
            </a:pPr>
            <a:r>
              <a:rPr lang="en-US" sz="2200" dirty="0" smtClean="0"/>
              <a:t>The lessor of a leased Commercial Kitchen shall not rent or share the kitchen unless it has been approved to do so and has obtained a valid permit from the BOH.  Is subject to inspections.</a:t>
            </a:r>
          </a:p>
          <a:p>
            <a:pPr marL="342900" indent="-342900">
              <a:buFont typeface="Arial"/>
              <a:buChar char="•"/>
            </a:pPr>
            <a:r>
              <a:rPr lang="en-US" sz="2200" dirty="0" smtClean="0"/>
              <a:t>Each lessee must obtain a retail or wholesale food permit from the BOH.</a:t>
            </a:r>
          </a:p>
          <a:p>
            <a:pPr marL="342900" indent="-342900">
              <a:buFont typeface="Arial"/>
              <a:buChar char="•"/>
            </a:pPr>
            <a:endParaRPr lang="en-US" sz="2400" dirty="0" smtClean="0"/>
          </a:p>
        </p:txBody>
      </p:sp>
    </p:spTree>
    <p:custDataLst>
      <p:tags r:id="rId1"/>
    </p:custDataLst>
    <p:extLst>
      <p:ext uri="{BB962C8B-B14F-4D97-AF65-F5344CB8AC3E}">
        <p14:creationId xmlns:p14="http://schemas.microsoft.com/office/powerpoint/2010/main" val="3110166011"/>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806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87400"/>
            <a:ext cx="1371600" cy="2157843"/>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889001"/>
            <a:ext cx="1371600" cy="215784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3334611"/>
            <a:ext cx="8382000" cy="2815068"/>
          </a:xfrm>
          <a:prstGeom prst="rect">
            <a:avLst/>
          </a:prstGeom>
          <a:noFill/>
        </p:spPr>
        <p:txBody>
          <a:bodyPr wrap="square" lIns="44641" tIns="22321" rIns="44641" bIns="22321" rtlCol="0">
            <a:spAutoFit/>
          </a:bodyPr>
          <a:lstStyle/>
          <a:p>
            <a:r>
              <a:rPr lang="en-US" sz="1800" dirty="0"/>
              <a:t>PRIORITY ITEM </a:t>
            </a:r>
            <a:r>
              <a:rPr lang="en-US" sz="1800" dirty="0" smtClean="0"/>
              <a:t>“contributes </a:t>
            </a:r>
            <a:r>
              <a:rPr lang="en-US" sz="1800" dirty="0"/>
              <a:t>directly to the elimination, prevention or reduction to an acceptable level, hazards associated with foodborne illness or injury and there is no other provision that more directly controls the </a:t>
            </a:r>
            <a:r>
              <a:rPr lang="en-US" sz="1800" dirty="0" smtClean="0"/>
              <a:t>hazard” </a:t>
            </a:r>
          </a:p>
          <a:p>
            <a:endParaRPr lang="en-US" sz="1800" dirty="0" smtClean="0"/>
          </a:p>
          <a:p>
            <a:r>
              <a:rPr lang="en-US" sz="1800" dirty="0" smtClean="0"/>
              <a:t>PRIORITY </a:t>
            </a:r>
            <a:r>
              <a:rPr lang="en-US" sz="1800" dirty="0"/>
              <a:t>FOUNDATION ITEM </a:t>
            </a:r>
            <a:r>
              <a:rPr lang="en-US" sz="1800" dirty="0" smtClean="0"/>
              <a:t>“supports</a:t>
            </a:r>
            <a:r>
              <a:rPr lang="en-US" sz="1800" dirty="0"/>
              <a:t>, facilitates or enables one or more PRIORITY ITEMS</a:t>
            </a:r>
            <a:r>
              <a:rPr lang="en-US" sz="1800" dirty="0" smtClean="0"/>
              <a:t>)</a:t>
            </a:r>
            <a:endParaRPr lang="en-US" sz="1800" dirty="0"/>
          </a:p>
          <a:p>
            <a:endParaRPr lang="en-US" sz="1800" dirty="0" smtClean="0"/>
          </a:p>
          <a:p>
            <a:r>
              <a:rPr lang="en-US" sz="1800" dirty="0" smtClean="0"/>
              <a:t>CORE </a:t>
            </a:r>
            <a:r>
              <a:rPr lang="en-US" sz="1800" dirty="0"/>
              <a:t>ITEM </a:t>
            </a:r>
            <a:r>
              <a:rPr lang="en-US" sz="1800" dirty="0" smtClean="0"/>
              <a:t>“relates </a:t>
            </a:r>
            <a:r>
              <a:rPr lang="en-US" sz="1800" dirty="0"/>
              <a:t>to general sanitation, operational controls, sanitation standard operating procedures (SSOPs), facilities or structures, equipment design, or general </a:t>
            </a:r>
            <a:r>
              <a:rPr lang="en-US" sz="1800" dirty="0" smtClean="0"/>
              <a:t>maintenance”</a:t>
            </a:r>
            <a:endParaRPr lang="en-US" sz="1800" dirty="0">
              <a:solidFill>
                <a:schemeClr val="tx1"/>
              </a:solidFill>
            </a:endParaRPr>
          </a:p>
        </p:txBody>
      </p:sp>
    </p:spTree>
    <p:custDataLst>
      <p:tags r:id="rId1"/>
    </p:custDataLst>
    <p:extLst>
      <p:ext uri="{BB962C8B-B14F-4D97-AF65-F5344CB8AC3E}">
        <p14:creationId xmlns:p14="http://schemas.microsoft.com/office/powerpoint/2010/main" val="3193086048"/>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2788765"/>
            <a:ext cx="9118600" cy="475965"/>
          </a:xfrm>
          <a:prstGeom prst="rect">
            <a:avLst/>
          </a:prstGeom>
          <a:noFill/>
        </p:spPr>
        <p:txBody>
          <a:bodyPr wrap="square" lIns="44641" tIns="22321" rIns="44641" bIns="22321" rtlCol="0">
            <a:spAutoFit/>
          </a:bodyPr>
          <a:lstStyle/>
          <a:p>
            <a:pPr algn="ctr"/>
            <a:r>
              <a:rPr lang="en-US" sz="2800" dirty="0" smtClean="0"/>
              <a:t>Posting the Inspection Report</a:t>
            </a:r>
            <a:endParaRPr lang="en-US" sz="2800" dirty="0"/>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259441"/>
            <a:chOff x="685800" y="590550"/>
            <a:chExt cx="7772400" cy="1694581"/>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685800" y="3559065"/>
            <a:ext cx="7772400" cy="2630401"/>
          </a:xfrm>
          <a:prstGeom prst="rect">
            <a:avLst/>
          </a:prstGeom>
          <a:noFill/>
        </p:spPr>
        <p:txBody>
          <a:bodyPr wrap="square" lIns="44641" tIns="22321" rIns="44641" bIns="22321" rtlCol="0">
            <a:spAutoFit/>
          </a:bodyPr>
          <a:lstStyle/>
          <a:p>
            <a:r>
              <a:rPr lang="en-US" sz="2400" dirty="0"/>
              <a:t>Notify customers that a copy of the most recent establishment inspection report is available upon request by posting a sign or placard in a location in the food establishment that is conspicuous to customers or by another method acceptable to the REGULATORY </a:t>
            </a:r>
            <a:r>
              <a:rPr lang="en-US" sz="2400" dirty="0" smtClean="0"/>
              <a:t>AUTHORITY</a:t>
            </a:r>
            <a:r>
              <a:rPr lang="en-US" sz="2400" dirty="0"/>
              <a:t>. </a:t>
            </a:r>
            <a:r>
              <a:rPr lang="en-US" sz="2400" dirty="0">
                <a:solidFill>
                  <a:srgbClr val="3060F0"/>
                </a:solidFill>
              </a:rPr>
              <a:t>(FC </a:t>
            </a:r>
            <a:r>
              <a:rPr lang="en-US" sz="2400" dirty="0" smtClean="0">
                <a:solidFill>
                  <a:srgbClr val="3060F0"/>
                </a:solidFill>
              </a:rPr>
              <a:t>8-304.11)</a:t>
            </a:r>
            <a:endParaRPr lang="en-US" sz="2400" dirty="0">
              <a:solidFill>
                <a:srgbClr val="3060F0"/>
              </a:solidFill>
            </a:endParaRPr>
          </a:p>
          <a:p>
            <a:endParaRPr lang="en-US" sz="2400" dirty="0" smtClean="0"/>
          </a:p>
        </p:txBody>
      </p:sp>
      <p:sp>
        <p:nvSpPr>
          <p:cNvPr id="9" name="TextBox 8"/>
          <p:cNvSpPr txBox="1"/>
          <p:nvPr/>
        </p:nvSpPr>
        <p:spPr>
          <a:xfrm>
            <a:off x="25400" y="1773880"/>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Other New Regulations</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214976751"/>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933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25400" y="2042640"/>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State References</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 name="Group 1"/>
          <p:cNvGrpSpPr/>
          <p:nvPr/>
        </p:nvGrpSpPr>
        <p:grpSpPr>
          <a:xfrm>
            <a:off x="685800" y="787401"/>
            <a:ext cx="7772400" cy="2164191"/>
            <a:chOff x="685800" y="590550"/>
            <a:chExt cx="7772400" cy="1623145"/>
          </a:xfrm>
        </p:grpSpPr>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595314"/>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89965" y="3313667"/>
            <a:ext cx="7369785" cy="954107"/>
          </a:xfrm>
          <a:prstGeom prst="rect">
            <a:avLst/>
          </a:prstGeom>
          <a:noFill/>
        </p:spPr>
        <p:txBody>
          <a:bodyPr wrap="square" rtlCol="0">
            <a:spAutoFit/>
          </a:bodyPr>
          <a:lstStyle/>
          <a:p>
            <a:pPr algn="ctr"/>
            <a:r>
              <a:rPr lang="en-US" sz="2800" dirty="0" smtClean="0"/>
              <a:t>https://</a:t>
            </a:r>
            <a:r>
              <a:rPr lang="en-US" sz="2800" dirty="0" err="1" smtClean="0"/>
              <a:t>www.mass.gov</a:t>
            </a:r>
            <a:r>
              <a:rPr lang="en-US" sz="2800" dirty="0" smtClean="0"/>
              <a:t>/lists/</a:t>
            </a:r>
            <a:r>
              <a:rPr lang="en-US" sz="2800" dirty="0" err="1" smtClean="0"/>
              <a:t>massachusetts-retail-food-code#inspection-report</a:t>
            </a:r>
            <a:r>
              <a:rPr lang="en-US" sz="2800" dirty="0" smtClean="0"/>
              <a:t>-</a:t>
            </a:r>
            <a:endParaRPr lang="en-US" sz="2800" dirty="0"/>
          </a:p>
        </p:txBody>
      </p:sp>
    </p:spTree>
    <p:custDataLst>
      <p:tags r:id="rId1"/>
    </p:custDataLst>
    <p:extLst>
      <p:ext uri="{BB962C8B-B14F-4D97-AF65-F5344CB8AC3E}">
        <p14:creationId xmlns:p14="http://schemas.microsoft.com/office/powerpoint/2010/main" val="3734734552"/>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2809876"/>
            <a:ext cx="8642038" cy="1025525"/>
          </a:xfrm>
          <a:prstGeom prst="rect">
            <a:avLst/>
          </a:prstGeom>
          <a:solidFill>
            <a:schemeClr val="bg1">
              <a:lumMod val="9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lIns="44641" tIns="22321" rIns="44641" bIns="22321" rtlCol="0" anchor="ctr"/>
          <a:lstStyle/>
          <a:p>
            <a:pPr algn="ctr"/>
            <a:endParaRPr lang="en-US" dirty="0"/>
          </a:p>
        </p:txBody>
      </p:sp>
      <p:sp>
        <p:nvSpPr>
          <p:cNvPr id="17" name="TextBox 16"/>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grpSp>
        <p:nvGrpSpPr>
          <p:cNvPr id="24" name="Group 23"/>
          <p:cNvGrpSpPr/>
          <p:nvPr/>
        </p:nvGrpSpPr>
        <p:grpSpPr>
          <a:xfrm>
            <a:off x="609600" y="661560"/>
            <a:ext cx="7772400" cy="2056241"/>
            <a:chOff x="685800" y="590550"/>
            <a:chExt cx="7772400" cy="1694581"/>
          </a:xfrm>
        </p:grpSpPr>
        <p:pic>
          <p:nvPicPr>
            <p:cNvPr id="25"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0550"/>
              <a:ext cx="1371600" cy="1618382"/>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26"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666750"/>
              <a:ext cx="1371600" cy="161838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grpSp>
      <p:sp>
        <p:nvSpPr>
          <p:cNvPr id="28" name="Shape 65"/>
          <p:cNvSpPr txBox="1">
            <a:spLocks/>
          </p:cNvSpPr>
          <p:nvPr/>
        </p:nvSpPr>
        <p:spPr>
          <a:xfrm>
            <a:off x="304800" y="531802"/>
            <a:ext cx="8416664" cy="763599"/>
          </a:xfrm>
          <a:prstGeom prst="rect">
            <a:avLst/>
          </a:prstGeom>
          <a:noFill/>
          <a:ln>
            <a:noFill/>
          </a:ln>
        </p:spPr>
        <p:txBody>
          <a:bodyPr lIns="55703" tIns="55703" rIns="55703" bIns="55703"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ct val="100000"/>
              <a:buFont typeface="Oswald"/>
              <a:buNone/>
              <a:defRPr sz="3000" b="0" i="0" u="none" strike="noStrike" cap="none">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pPr algn="ctr"/>
            <a:r>
              <a:rPr lang="en-US" sz="3200" dirty="0" smtClean="0">
                <a:solidFill>
                  <a:srgbClr val="1B62EC"/>
                </a:solidFill>
              </a:rPr>
              <a:t>Food Code: Key Changes</a:t>
            </a:r>
            <a:endParaRPr lang="en" sz="3200" dirty="0">
              <a:solidFill>
                <a:srgbClr val="1B62EC"/>
              </a:solidFill>
            </a:endParaRPr>
          </a:p>
        </p:txBody>
      </p:sp>
      <p:sp>
        <p:nvSpPr>
          <p:cNvPr id="27" name="Rectangle 26"/>
          <p:cNvSpPr/>
          <p:nvPr/>
        </p:nvSpPr>
        <p:spPr>
          <a:xfrm>
            <a:off x="273362" y="4038600"/>
            <a:ext cx="8642038" cy="1025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44641" tIns="22321" rIns="44641" bIns="22321" rtlCol="0" anchor="ctr"/>
          <a:lstStyle/>
          <a:p>
            <a:pPr algn="ctr"/>
            <a:endParaRPr lang="en-US"/>
          </a:p>
        </p:txBody>
      </p:sp>
      <p:sp>
        <p:nvSpPr>
          <p:cNvPr id="29" name="Rectangle 28"/>
          <p:cNvSpPr/>
          <p:nvPr/>
        </p:nvSpPr>
        <p:spPr>
          <a:xfrm>
            <a:off x="266700" y="5349875"/>
            <a:ext cx="8642038" cy="1025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44641" tIns="22321" rIns="44641" bIns="22321" rtlCol="0" anchor="ctr"/>
          <a:lstStyle/>
          <a:p>
            <a:pPr algn="ctr"/>
            <a:endParaRPr lang="en-US"/>
          </a:p>
        </p:txBody>
      </p:sp>
      <p:sp>
        <p:nvSpPr>
          <p:cNvPr id="31" name="TextBox 30"/>
          <p:cNvSpPr txBox="1"/>
          <p:nvPr/>
        </p:nvSpPr>
        <p:spPr>
          <a:xfrm>
            <a:off x="471366" y="2885174"/>
            <a:ext cx="8291634" cy="968408"/>
          </a:xfrm>
          <a:prstGeom prst="rect">
            <a:avLst/>
          </a:prstGeom>
          <a:noFill/>
        </p:spPr>
        <p:txBody>
          <a:bodyPr wrap="square" lIns="44641" tIns="22321" rIns="44641" bIns="22321" rtlCol="0">
            <a:spAutoFit/>
          </a:bodyPr>
          <a:lstStyle/>
          <a:p>
            <a:r>
              <a:rPr lang="en-US" sz="1600" b="1" dirty="0" smtClean="0">
                <a:solidFill>
                  <a:schemeClr val="tx1"/>
                </a:solidFill>
              </a:rPr>
              <a:t>Priority (P) </a:t>
            </a:r>
          </a:p>
          <a:p>
            <a:r>
              <a:rPr lang="en-US" sz="1600" b="1" dirty="0" smtClean="0">
                <a:solidFill>
                  <a:schemeClr val="tx1"/>
                </a:solidFill>
                <a:latin typeface="Calibri"/>
                <a:ea typeface="Calibri"/>
                <a:cs typeface="Times New Roman"/>
              </a:rPr>
              <a:t>2-301.12 Cleaning Procedure</a:t>
            </a:r>
          </a:p>
          <a:p>
            <a:r>
              <a:rPr lang="en-US" sz="1600" b="1" dirty="0" smtClean="0">
                <a:solidFill>
                  <a:srgbClr val="FF0000"/>
                </a:solidFill>
                <a:latin typeface="Calibri"/>
                <a:ea typeface="Calibri"/>
                <a:cs typeface="Times New Roman"/>
              </a:rPr>
              <a:t>Observation </a:t>
            </a:r>
            <a:r>
              <a:rPr lang="mr-IN" sz="1600" b="1" dirty="0" smtClean="0">
                <a:solidFill>
                  <a:schemeClr val="tx1"/>
                </a:solidFill>
                <a:latin typeface="Calibri"/>
                <a:ea typeface="Calibri"/>
                <a:cs typeface="Times New Roman"/>
              </a:rPr>
              <a:t>–</a:t>
            </a:r>
            <a:r>
              <a:rPr lang="en-US" sz="1600" b="1" dirty="0" smtClean="0">
                <a:solidFill>
                  <a:schemeClr val="tx1"/>
                </a:solidFill>
                <a:latin typeface="Calibri"/>
                <a:ea typeface="Calibri"/>
                <a:cs typeface="Times New Roman"/>
              </a:rPr>
              <a:t> Employees not washing hands properly</a:t>
            </a:r>
          </a:p>
          <a:p>
            <a:endParaRPr lang="en-US" sz="1200" b="1" dirty="0">
              <a:solidFill>
                <a:schemeClr val="tx1"/>
              </a:solidFill>
              <a:latin typeface="Calibri"/>
              <a:ea typeface="Calibri"/>
              <a:cs typeface="Times New Roman"/>
            </a:endParaRPr>
          </a:p>
        </p:txBody>
      </p:sp>
      <p:sp>
        <p:nvSpPr>
          <p:cNvPr id="32" name="TextBox 31"/>
          <p:cNvSpPr txBox="1"/>
          <p:nvPr/>
        </p:nvSpPr>
        <p:spPr>
          <a:xfrm>
            <a:off x="471366" y="4140200"/>
            <a:ext cx="8291634" cy="968408"/>
          </a:xfrm>
          <a:prstGeom prst="rect">
            <a:avLst/>
          </a:prstGeom>
          <a:noFill/>
        </p:spPr>
        <p:txBody>
          <a:bodyPr wrap="square" lIns="44641" tIns="22321" rIns="44641" bIns="22321" rtlCol="0">
            <a:spAutoFit/>
          </a:bodyPr>
          <a:lstStyle/>
          <a:p>
            <a:r>
              <a:rPr lang="en-US" sz="1600" b="1" dirty="0" smtClean="0">
                <a:solidFill>
                  <a:schemeClr val="tx1"/>
                </a:solidFill>
              </a:rPr>
              <a:t>Priority Foundation (Pf) </a:t>
            </a:r>
          </a:p>
          <a:p>
            <a:r>
              <a:rPr lang="en-US" sz="1600" b="1" dirty="0" smtClean="0">
                <a:solidFill>
                  <a:schemeClr val="tx1"/>
                </a:solidFill>
                <a:latin typeface="Calibri"/>
                <a:ea typeface="Calibri"/>
                <a:cs typeface="Times New Roman"/>
              </a:rPr>
              <a:t>6.301.11 </a:t>
            </a:r>
            <a:r>
              <a:rPr lang="en-US" sz="1600" b="1" dirty="0" err="1" smtClean="0">
                <a:solidFill>
                  <a:schemeClr val="tx1"/>
                </a:solidFill>
                <a:latin typeface="Calibri"/>
                <a:ea typeface="Calibri"/>
                <a:cs typeface="Times New Roman"/>
              </a:rPr>
              <a:t>Handwashing</a:t>
            </a:r>
            <a:r>
              <a:rPr lang="en-US" sz="1600" b="1" dirty="0" smtClean="0">
                <a:solidFill>
                  <a:schemeClr val="tx1"/>
                </a:solidFill>
                <a:latin typeface="Calibri"/>
                <a:ea typeface="Calibri"/>
                <a:cs typeface="Times New Roman"/>
              </a:rPr>
              <a:t> Cleanser, Availability</a:t>
            </a:r>
          </a:p>
          <a:p>
            <a:r>
              <a:rPr lang="en-US" sz="1600" b="1" dirty="0" smtClean="0">
                <a:solidFill>
                  <a:srgbClr val="FF0000"/>
                </a:solidFill>
                <a:latin typeface="Calibri"/>
                <a:ea typeface="Calibri"/>
                <a:cs typeface="Times New Roman"/>
              </a:rPr>
              <a:t>Observation</a:t>
            </a:r>
            <a:r>
              <a:rPr lang="en-US" sz="1600" b="1" dirty="0" smtClean="0">
                <a:solidFill>
                  <a:schemeClr val="tx1"/>
                </a:solidFill>
                <a:latin typeface="Calibri"/>
                <a:ea typeface="Calibri"/>
                <a:cs typeface="Times New Roman"/>
              </a:rPr>
              <a:t> </a:t>
            </a:r>
            <a:r>
              <a:rPr lang="mr-IN" sz="1600" b="1" dirty="0" smtClean="0">
                <a:solidFill>
                  <a:schemeClr val="tx1"/>
                </a:solidFill>
                <a:latin typeface="Calibri"/>
                <a:ea typeface="Calibri"/>
                <a:cs typeface="Times New Roman"/>
              </a:rPr>
              <a:t>–</a:t>
            </a:r>
            <a:r>
              <a:rPr lang="en-US" sz="1600" b="1" dirty="0" smtClean="0">
                <a:solidFill>
                  <a:schemeClr val="tx1"/>
                </a:solidFill>
                <a:latin typeface="Calibri"/>
                <a:ea typeface="Calibri"/>
                <a:cs typeface="Times New Roman"/>
              </a:rPr>
              <a:t> No soap available at the </a:t>
            </a:r>
            <a:r>
              <a:rPr lang="en-US" sz="1600" b="1" dirty="0" err="1" smtClean="0">
                <a:solidFill>
                  <a:schemeClr val="tx1"/>
                </a:solidFill>
                <a:latin typeface="Calibri"/>
                <a:ea typeface="Calibri"/>
                <a:cs typeface="Times New Roman"/>
              </a:rPr>
              <a:t>handwashing</a:t>
            </a:r>
            <a:r>
              <a:rPr lang="en-US" sz="1600" b="1" dirty="0" smtClean="0">
                <a:solidFill>
                  <a:schemeClr val="tx1"/>
                </a:solidFill>
                <a:latin typeface="Calibri"/>
                <a:ea typeface="Calibri"/>
                <a:cs typeface="Times New Roman"/>
              </a:rPr>
              <a:t> sink.</a:t>
            </a:r>
          </a:p>
          <a:p>
            <a:endParaRPr lang="en-US" sz="1200" b="1" dirty="0">
              <a:solidFill>
                <a:schemeClr val="tx1"/>
              </a:solidFill>
              <a:latin typeface="Calibri"/>
              <a:ea typeface="Calibri"/>
              <a:cs typeface="Times New Roman"/>
            </a:endParaRPr>
          </a:p>
        </p:txBody>
      </p:sp>
      <p:sp>
        <p:nvSpPr>
          <p:cNvPr id="33" name="TextBox 32"/>
          <p:cNvSpPr txBox="1"/>
          <p:nvPr/>
        </p:nvSpPr>
        <p:spPr>
          <a:xfrm>
            <a:off x="457200" y="5359400"/>
            <a:ext cx="8291634" cy="968408"/>
          </a:xfrm>
          <a:prstGeom prst="rect">
            <a:avLst/>
          </a:prstGeom>
          <a:noFill/>
        </p:spPr>
        <p:txBody>
          <a:bodyPr wrap="square" lIns="44641" tIns="22321" rIns="44641" bIns="22321" rtlCol="0">
            <a:spAutoFit/>
          </a:bodyPr>
          <a:lstStyle/>
          <a:p>
            <a:r>
              <a:rPr lang="en-US" sz="1600" b="1" dirty="0" smtClean="0">
                <a:solidFill>
                  <a:schemeClr val="tx1"/>
                </a:solidFill>
              </a:rPr>
              <a:t>Core (C)</a:t>
            </a:r>
          </a:p>
          <a:p>
            <a:r>
              <a:rPr lang="en-US" sz="1600" b="1" dirty="0" smtClean="0">
                <a:latin typeface="Calibri"/>
                <a:ea typeface="Calibri"/>
                <a:cs typeface="Times New Roman"/>
              </a:rPr>
              <a:t>6-301.14 </a:t>
            </a:r>
            <a:r>
              <a:rPr lang="en-US" sz="1600" b="1" dirty="0" err="1" smtClean="0">
                <a:latin typeface="Calibri"/>
                <a:ea typeface="Calibri"/>
                <a:cs typeface="Times New Roman"/>
              </a:rPr>
              <a:t>Handwashing</a:t>
            </a:r>
            <a:r>
              <a:rPr lang="en-US" sz="1600" b="1" dirty="0" smtClean="0">
                <a:latin typeface="Calibri"/>
                <a:ea typeface="Calibri"/>
                <a:cs typeface="Times New Roman"/>
              </a:rPr>
              <a:t> Signage</a:t>
            </a:r>
            <a:endParaRPr lang="en-US" sz="1600" b="1" dirty="0" smtClean="0">
              <a:solidFill>
                <a:schemeClr val="tx1"/>
              </a:solidFill>
              <a:latin typeface="Calibri"/>
              <a:ea typeface="Calibri"/>
              <a:cs typeface="Times New Roman"/>
            </a:endParaRPr>
          </a:p>
          <a:p>
            <a:r>
              <a:rPr lang="en-US" sz="1600" b="1" dirty="0" smtClean="0">
                <a:solidFill>
                  <a:srgbClr val="FF0000"/>
                </a:solidFill>
                <a:latin typeface="Calibri"/>
                <a:ea typeface="Calibri"/>
                <a:cs typeface="Times New Roman"/>
              </a:rPr>
              <a:t>Observation</a:t>
            </a:r>
            <a:r>
              <a:rPr lang="en-US" sz="1600" b="1" dirty="0" smtClean="0">
                <a:solidFill>
                  <a:schemeClr val="tx1"/>
                </a:solidFill>
                <a:latin typeface="Calibri"/>
                <a:ea typeface="Calibri"/>
                <a:cs typeface="Times New Roman"/>
              </a:rPr>
              <a:t> </a:t>
            </a:r>
            <a:r>
              <a:rPr lang="mr-IN" sz="1600" b="1" dirty="0" smtClean="0">
                <a:solidFill>
                  <a:schemeClr val="tx1"/>
                </a:solidFill>
                <a:latin typeface="Calibri"/>
                <a:ea typeface="Calibri"/>
                <a:cs typeface="Times New Roman"/>
              </a:rPr>
              <a:t>–</a:t>
            </a:r>
            <a:r>
              <a:rPr lang="en-US" sz="1600" b="1" dirty="0" smtClean="0">
                <a:solidFill>
                  <a:schemeClr val="tx1"/>
                </a:solidFill>
                <a:latin typeface="Calibri"/>
                <a:ea typeface="Calibri"/>
                <a:cs typeface="Times New Roman"/>
              </a:rPr>
              <a:t> There was no sign indicating that employees must wash their hands.</a:t>
            </a:r>
          </a:p>
          <a:p>
            <a:endParaRPr lang="en-US" sz="1200" b="1" dirty="0">
              <a:solidFill>
                <a:schemeClr val="tx1"/>
              </a:solidFill>
              <a:latin typeface="Calibri"/>
              <a:ea typeface="Calibri"/>
              <a:cs typeface="Times New Roman"/>
            </a:endParaRPr>
          </a:p>
        </p:txBody>
      </p:sp>
    </p:spTree>
    <p:custDataLst>
      <p:tags r:id="rId1"/>
    </p:custDataLst>
    <p:extLst>
      <p:ext uri="{BB962C8B-B14F-4D97-AF65-F5344CB8AC3E}">
        <p14:creationId xmlns:p14="http://schemas.microsoft.com/office/powerpoint/2010/main" val="919714131"/>
      </p:ext>
    </p:extLst>
  </p:cSld>
  <p:clrMapOvr>
    <a:masterClrMapping/>
  </p:clrMapOvr>
  <mc:AlternateContent xmlns:mc="http://schemas.openxmlformats.org/markup-compatibility/2006" xmlns:p14="http://schemas.microsoft.com/office/powerpoint/2010/main">
    <mc:Choice Requires="p14">
      <p:transition spd="slow" p14:dur="2000" advTm="24003"/>
    </mc:Choice>
    <mc:Fallback xmlns="">
      <p:transition xmlns:p14="http://schemas.microsoft.com/office/powerpoint/2010/main" spd="slow" advTm="24003"/>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p:cNvSpPr txBox="1">
            <a:spLocks noGrp="1"/>
          </p:cNvSpPr>
          <p:nvPr>
            <p:ph type="title"/>
          </p:nvPr>
        </p:nvSpPr>
        <p:spPr>
          <a:xfrm>
            <a:off x="415636" y="580669"/>
            <a:ext cx="8416664" cy="763599"/>
          </a:xfrm>
          <a:prstGeom prst="rect">
            <a:avLst/>
          </a:prstGeom>
        </p:spPr>
        <p:txBody>
          <a:bodyPr lIns="55703" tIns="55703" rIns="55703" bIns="55703" anchor="t" anchorCtr="0">
            <a:noAutofit/>
          </a:bodyPr>
          <a:lstStyle/>
          <a:p>
            <a:pPr algn="ctr"/>
            <a:r>
              <a:rPr lang="en-US" sz="3200" dirty="0" smtClean="0">
                <a:solidFill>
                  <a:srgbClr val="1B62EC"/>
                </a:solidFill>
              </a:rPr>
              <a:t>Food </a:t>
            </a:r>
            <a:r>
              <a:rPr lang="en-US" sz="3200" dirty="0">
                <a:solidFill>
                  <a:srgbClr val="1B62EC"/>
                </a:solidFill>
              </a:rPr>
              <a:t>Code: Key Changes</a:t>
            </a:r>
            <a:endParaRPr lang="en" sz="3200" dirty="0">
              <a:solidFill>
                <a:srgbClr val="1B62EC"/>
              </a:solidFill>
            </a:endParaRPr>
          </a:p>
        </p:txBody>
      </p:sp>
      <p:sp>
        <p:nvSpPr>
          <p:cNvPr id="11" name="TextBox 10"/>
          <p:cNvSpPr txBox="1"/>
          <p:nvPr/>
        </p:nvSpPr>
        <p:spPr>
          <a:xfrm>
            <a:off x="0" y="3587043"/>
            <a:ext cx="9118600" cy="537520"/>
          </a:xfrm>
          <a:prstGeom prst="rect">
            <a:avLst/>
          </a:prstGeom>
          <a:noFill/>
        </p:spPr>
        <p:txBody>
          <a:bodyPr wrap="square" lIns="44641" tIns="22321" rIns="44641" bIns="22321" rtlCol="0">
            <a:spAutoFit/>
          </a:bodyPr>
          <a:lstStyle/>
          <a:p>
            <a:pPr algn="ctr"/>
            <a:r>
              <a:rPr lang="en-US" sz="3200" dirty="0" smtClean="0">
                <a:solidFill>
                  <a:srgbClr val="FF0000"/>
                </a:solidFill>
              </a:rPr>
              <a:t>The New Inspection Report</a:t>
            </a:r>
            <a:endParaRPr lang="en-US" sz="3200" dirty="0">
              <a:solidFill>
                <a:srgbClr val="FF0000"/>
              </a:solidFill>
            </a:endParaRPr>
          </a:p>
        </p:txBody>
      </p:sp>
      <p:sp>
        <p:nvSpPr>
          <p:cNvPr id="12" name="TextBox 11"/>
          <p:cNvSpPr txBox="1"/>
          <p:nvPr/>
        </p:nvSpPr>
        <p:spPr>
          <a:xfrm>
            <a:off x="1627911" y="6454591"/>
            <a:ext cx="5818909" cy="122022"/>
          </a:xfrm>
          <a:prstGeom prst="rect">
            <a:avLst/>
          </a:prstGeom>
          <a:noFill/>
        </p:spPr>
        <p:txBody>
          <a:bodyPr wrap="square" lIns="44641" tIns="22321" rIns="44641" bIns="22321" rtlCol="0">
            <a:spAutoFit/>
          </a:bodyPr>
          <a:lstStyle/>
          <a:p>
            <a:pPr algn="ctr"/>
            <a:r>
              <a:rPr lang="en-US" sz="500" dirty="0"/>
              <a:t>© Copyright 2018.  BFSC Inc.  All Rights Reserved. Proprietary and Confidential. </a:t>
            </a:r>
          </a:p>
        </p:txBody>
      </p:sp>
      <p:pic>
        <p:nvPicPr>
          <p:cNvPr id="14" name="Picture 6" descr="Image result for 1999 food code regulation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87400"/>
            <a:ext cx="1371600" cy="2157843"/>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pic>
        <p:nvPicPr>
          <p:cNvPr id="15" name="Picture 2" descr="Image result for food code regulations images"/>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7086600" y="889001"/>
            <a:ext cx="1371600" cy="2157841"/>
          </a:xfrm>
          <a:prstGeom prst="rect">
            <a:avLst/>
          </a:prstGeom>
          <a:noFill/>
          <a:ln w="28575" cmpd="sng">
            <a:solidFill>
              <a:schemeClr val="accent6">
                <a:lumMod val="1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5980301"/>
      </p:ext>
    </p:extLst>
  </p:cSld>
  <p:clrMapOvr>
    <a:masterClrMapping/>
  </p:clrMapOvr>
  <mc:AlternateContent xmlns:mc="http://schemas.openxmlformats.org/markup-compatibility/2006" xmlns:p14="http://schemas.microsoft.com/office/powerpoint/2010/main">
    <mc:Choice Requires="p14">
      <p:transition spd="slow" p14:dur="2000" advTm="151749"/>
    </mc:Choice>
    <mc:Fallback xmlns="">
      <p:transition xmlns:p14="http://schemas.microsoft.com/office/powerpoint/2010/main" spd="slow" advTm="151749"/>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457" y="415967"/>
            <a:ext cx="4695793" cy="6076908"/>
          </a:xfrm>
          <a:prstGeom prst="rect">
            <a:avLst/>
          </a:prstGeom>
          <a:ln w="28575" cmpd="sng">
            <a:solidFill>
              <a:schemeClr val="tx1"/>
            </a:solidFill>
          </a:ln>
        </p:spPr>
      </p:pic>
    </p:spTree>
    <p:extLst>
      <p:ext uri="{BB962C8B-B14F-4D97-AF65-F5344CB8AC3E}">
        <p14:creationId xmlns:p14="http://schemas.microsoft.com/office/powerpoint/2010/main" val="26241527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447301"/>
            <a:ext cx="4587876" cy="5937251"/>
          </a:xfrm>
          <a:prstGeom prst="rect">
            <a:avLst/>
          </a:prstGeom>
          <a:ln w="28575" cmpd="sng">
            <a:solidFill>
              <a:schemeClr val="tx1"/>
            </a:solidFill>
          </a:ln>
        </p:spPr>
      </p:pic>
    </p:spTree>
    <p:extLst>
      <p:ext uri="{BB962C8B-B14F-4D97-AF65-F5344CB8AC3E}">
        <p14:creationId xmlns:p14="http://schemas.microsoft.com/office/powerpoint/2010/main" val="28705029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205" y="317500"/>
            <a:ext cx="4722812" cy="6111875"/>
          </a:xfrm>
          <a:prstGeom prst="rect">
            <a:avLst/>
          </a:prstGeom>
          <a:ln w="28575" cmpd="sng">
            <a:solidFill>
              <a:schemeClr val="tx1"/>
            </a:solidFill>
          </a:ln>
        </p:spPr>
      </p:pic>
    </p:spTree>
    <p:extLst>
      <p:ext uri="{BB962C8B-B14F-4D97-AF65-F5344CB8AC3E}">
        <p14:creationId xmlns:p14="http://schemas.microsoft.com/office/powerpoint/2010/main" val="390647863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10.xml><?xml version="1.0" encoding="utf-8"?>
<p:tagLst xmlns:a="http://schemas.openxmlformats.org/drawingml/2006/main" xmlns:r="http://schemas.openxmlformats.org/officeDocument/2006/relationships" xmlns:p="http://schemas.openxmlformats.org/presentationml/2006/main">
  <p:tag name="TIMING" val="|11.1|0.8|0.2|0.1|0.2|0.2|0.5|0.5|0.3|0.5"/>
</p:tagLst>
</file>

<file path=ppt/tags/tag11.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12.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13.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14.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15.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16.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17.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18.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19.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0.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1.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2.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3.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4.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5.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6.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7.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8.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29.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0.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1.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2.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3.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4.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5.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6.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7.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38.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4.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5.xml><?xml version="1.0" encoding="utf-8"?>
<p:tagLst xmlns:a="http://schemas.openxmlformats.org/drawingml/2006/main" xmlns:r="http://schemas.openxmlformats.org/officeDocument/2006/relationships" xmlns:p="http://schemas.openxmlformats.org/presentationml/2006/main">
  <p:tag name="TIMING" val="|11.1|0.8|0.2|0.1|0.2|0.2|0.5|0.5|0.3|0.5"/>
</p:tagLst>
</file>

<file path=ppt/tags/tag6.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7.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8.xml><?xml version="1.0" encoding="utf-8"?>
<p:tagLst xmlns:a="http://schemas.openxmlformats.org/drawingml/2006/main" xmlns:r="http://schemas.openxmlformats.org/officeDocument/2006/relationships" xmlns:p="http://schemas.openxmlformats.org/presentationml/2006/main">
  <p:tag name="TIMING" val="|67.3|14.4|14.7|10.6|29.6"/>
</p:tagLst>
</file>

<file path=ppt/tags/tag9.xml><?xml version="1.0" encoding="utf-8"?>
<p:tagLst xmlns:a="http://schemas.openxmlformats.org/drawingml/2006/main" xmlns:r="http://schemas.openxmlformats.org/officeDocument/2006/relationships" xmlns:p="http://schemas.openxmlformats.org/presentationml/2006/main">
  <p:tag name="TIMING" val="|11.1|0.8|0.2|0.1|0.2|0.2|0.5|0.5|0.3|0.5"/>
</p:tagLst>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73180</TotalTime>
  <Words>3260</Words>
  <Application>Microsoft Macintosh PowerPoint</Application>
  <PresentationFormat>On-screen Show (4:3)</PresentationFormat>
  <Paragraphs>543</Paragraphs>
  <Slides>41</Slides>
  <Notes>38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Food Code Changes 1999 to 2013</vt:lpstr>
      <vt:lpstr>Food Code: Key Changes</vt:lpstr>
      <vt:lpstr>PowerPoint Presentation</vt:lpstr>
      <vt:lpstr>Food Code: Key Changes</vt:lpstr>
      <vt:lpstr>PowerPoint Presentation</vt:lpstr>
      <vt:lpstr>Food Code: Key Changes</vt:lpstr>
      <vt:lpstr>PowerPoint Presentation</vt:lpstr>
      <vt:lpstr>PowerPoint Presentation</vt:lpstr>
      <vt:lpstr>PowerPoint Presentation</vt:lpstr>
      <vt:lpstr>Food Code: Key Changes</vt:lpstr>
      <vt:lpstr>Food Code: Key Changes</vt:lpstr>
      <vt:lpstr>PowerPoint Presentation</vt:lpstr>
      <vt:lpstr>PowerPoint Presentation</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lpstr>Food Code: Key Changes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Berger</dc:creator>
  <cp:lastModifiedBy>Lisa Berger</cp:lastModifiedBy>
  <cp:revision>271</cp:revision>
  <cp:lastPrinted>2018-12-28T21:40:02Z</cp:lastPrinted>
  <dcterms:created xsi:type="dcterms:W3CDTF">2018-07-13T15:49:00Z</dcterms:created>
  <dcterms:modified xsi:type="dcterms:W3CDTF">2019-02-04T22:36:07Z</dcterms:modified>
</cp:coreProperties>
</file>